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32"/>
  </p:notesMasterIdLst>
  <p:sldIdLst>
    <p:sldId id="301" r:id="rId3"/>
    <p:sldId id="293" r:id="rId4"/>
    <p:sldId id="302" r:id="rId5"/>
    <p:sldId id="802" r:id="rId6"/>
    <p:sldId id="797" r:id="rId7"/>
    <p:sldId id="745" r:id="rId8"/>
    <p:sldId id="774" r:id="rId9"/>
    <p:sldId id="805" r:id="rId10"/>
    <p:sldId id="807" r:id="rId11"/>
    <p:sldId id="838" r:id="rId12"/>
    <p:sldId id="823" r:id="rId13"/>
    <p:sldId id="803" r:id="rId14"/>
    <p:sldId id="829" r:id="rId15"/>
    <p:sldId id="830" r:id="rId16"/>
    <p:sldId id="804" r:id="rId17"/>
    <p:sldId id="831" r:id="rId18"/>
    <p:sldId id="832" r:id="rId19"/>
    <p:sldId id="800" r:id="rId20"/>
    <p:sldId id="833" r:id="rId21"/>
    <p:sldId id="835" r:id="rId22"/>
    <p:sldId id="836" r:id="rId23"/>
    <p:sldId id="837" r:id="rId24"/>
    <p:sldId id="801" r:id="rId25"/>
    <p:sldId id="825" r:id="rId26"/>
    <p:sldId id="792" r:id="rId27"/>
    <p:sldId id="828" r:id="rId28"/>
    <p:sldId id="839" r:id="rId29"/>
    <p:sldId id="826" r:id="rId30"/>
    <p:sldId id="82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ley Poulton" initials="AP" lastIdx="3" clrIdx="0">
    <p:extLst>
      <p:ext uri="{19B8F6BF-5375-455C-9EA6-DF929625EA0E}">
        <p15:presenceInfo xmlns:p15="http://schemas.microsoft.com/office/powerpoint/2012/main" userId="3843911aa314f4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FF3"/>
    <a:srgbClr val="FF33CC"/>
    <a:srgbClr val="0692CC"/>
    <a:srgbClr val="3B3C3F"/>
    <a:srgbClr val="097AB3"/>
    <a:srgbClr val="1F4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86"/>
    <p:restoredTop sz="72603" autoAdjust="0"/>
  </p:normalViewPr>
  <p:slideViewPr>
    <p:cSldViewPr snapToGrid="0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25D72-4ABE-B442-8387-ED1D41F90040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45F75-8A4F-6F43-8827-7C21A211A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jobs will finish fast as no delay or long-running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4665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STS requiring a volume. Won’t work on Docker Desktop</a:t>
            </a:r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configMap</a:t>
            </a:r>
            <a:endParaRPr lang="en-US" dirty="0"/>
          </a:p>
          <a:p>
            <a:r>
              <a:rPr lang="en-US" dirty="0"/>
              <a:t>kubectl exec -it ckad-db-0 -c </a:t>
            </a:r>
            <a:r>
              <a:rPr lang="en-US" dirty="0" err="1"/>
              <a:t>ckad-db</a:t>
            </a:r>
            <a:r>
              <a:rPr lang="en-US" dirty="0"/>
              <a:t> -- env | grep POSTGRES</a:t>
            </a:r>
          </a:p>
          <a:p>
            <a:r>
              <a:rPr lang="en-US" dirty="0"/>
              <a:t>ADD this right above the env lines at the same level</a:t>
            </a: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envFrom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configMapRef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-access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623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Add this to the container spec</a:t>
            </a:r>
          </a:p>
          <a:p>
            <a:endParaRPr lang="en-GB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resources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requests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100m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memory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256Mi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limits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500m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memory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512Mi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  <a:p>
            <a:r>
              <a:rPr lang="en-US" dirty="0"/>
              <a:t>kubectl get </a:t>
            </a:r>
            <a:r>
              <a:rPr lang="en-US" dirty="0" err="1"/>
              <a:t>sts</a:t>
            </a:r>
            <a:endParaRPr lang="en-US" dirty="0"/>
          </a:p>
          <a:p>
            <a:r>
              <a:rPr lang="en-US" dirty="0"/>
              <a:t>kubectl describe </a:t>
            </a:r>
            <a:r>
              <a:rPr lang="en-US" dirty="0" err="1"/>
              <a:t>sts</a:t>
            </a:r>
            <a:endParaRPr lang="en-US" dirty="0"/>
          </a:p>
          <a:p>
            <a:r>
              <a:rPr lang="en-US" dirty="0"/>
              <a:t>	look for limits showing under pod </a:t>
            </a:r>
            <a:r>
              <a:rPr lang="en-US" dirty="0" err="1"/>
              <a:t>template.containers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221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v1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Secret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dbmap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db001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Opaque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stringData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POSTGRES_USER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nigel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POSTGRES_PASSWORD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k8srocks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POSTGRES_DB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store</a:t>
            </a:r>
          </a:p>
          <a:p>
            <a:endParaRPr lang="en-GB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Also REPLACE</a:t>
            </a: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envFrom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secretRef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       &lt;&lt;&lt;&lt;&lt;&lt; This line changes to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secretRef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dbmap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kubectl describe </a:t>
            </a:r>
            <a:r>
              <a:rPr lang="en-US" dirty="0" err="1"/>
              <a:t>sts</a:t>
            </a:r>
            <a:r>
              <a:rPr lang="en-US" dirty="0"/>
              <a:t>.    </a:t>
            </a:r>
            <a:r>
              <a:rPr lang="en-US" dirty="0">
                <a:sym typeface="Wingdings" pitchFamily="2" charset="2"/>
              </a:rPr>
              <a:t> look for “Environment variables from” under </a:t>
            </a:r>
            <a:r>
              <a:rPr lang="en-US" dirty="0" err="1">
                <a:sym typeface="Wingdings" pitchFamily="2" charset="2"/>
              </a:rPr>
              <a:t>podTemplate.containers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1502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Pod with @spec.</a:t>
            </a:r>
            <a:r>
              <a:rPr lang="en-GB" b="1" i="0" dirty="0" err="1">
                <a:solidFill>
                  <a:srgbClr val="008000"/>
                </a:solidFill>
                <a:effectLst/>
                <a:latin typeface="SFMono-Regular"/>
              </a:rPr>
              <a:t>automountServiceAccountToken</a:t>
            </a:r>
            <a:r>
              <a:rPr lang="en-GB" b="1" i="0" dirty="0">
                <a:solidFill>
                  <a:srgbClr val="008000"/>
                </a:solidFill>
                <a:effectLst/>
                <a:latin typeface="SFMono-Regular"/>
              </a:rPr>
              <a:t> set to false</a:t>
            </a:r>
          </a:p>
          <a:p>
            <a:r>
              <a:rPr lang="en-GB" b="0" i="0" dirty="0">
                <a:solidFill>
                  <a:srgbClr val="008000"/>
                </a:solidFill>
                <a:effectLst/>
                <a:latin typeface="SFMono-Regular"/>
              </a:rPr>
              <a:t>This will show as nothing under </a:t>
            </a:r>
            <a:r>
              <a:rPr lang="en-GB" b="1" i="0" dirty="0">
                <a:solidFill>
                  <a:srgbClr val="008000"/>
                </a:solidFill>
                <a:effectLst/>
                <a:latin typeface="SFMono-Regular"/>
              </a:rPr>
              <a:t>mounts </a:t>
            </a:r>
            <a:r>
              <a:rPr lang="en-GB" b="0" i="0" dirty="0">
                <a:solidFill>
                  <a:srgbClr val="008000"/>
                </a:solidFill>
                <a:effectLst/>
                <a:latin typeface="SFMono-Regular"/>
              </a:rPr>
              <a:t>in kubectl describe output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CREATE SA</a:t>
            </a:r>
          </a:p>
          <a:p>
            <a:r>
              <a:rPr lang="en-US" dirty="0"/>
              <a:t>kubectl create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ckadsa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CREATE SECRET</a:t>
            </a:r>
          </a:p>
          <a:p>
            <a:r>
              <a:rPr lang="en-US" dirty="0"/>
              <a:t>Create Secret from here: https://</a:t>
            </a:r>
            <a:r>
              <a:rPr lang="en-US" dirty="0" err="1"/>
              <a:t>kubernetes.io</a:t>
            </a:r>
            <a:r>
              <a:rPr lang="en-US" dirty="0"/>
              <a:t>/docs/tasks/configure-pod-container/configure-service-account/#manually-create-a-service-account-</a:t>
            </a:r>
            <a:r>
              <a:rPr lang="en-US" dirty="0" err="1"/>
              <a:t>api</a:t>
            </a:r>
            <a:r>
              <a:rPr lang="en-US" dirty="0"/>
              <a:t>-token</a:t>
            </a:r>
          </a:p>
          <a:p>
            <a:r>
              <a:rPr lang="en-US" dirty="0"/>
              <a:t>This will create the secret and stick it in the SA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```</a:t>
            </a:r>
            <a:endParaRPr lang="en-US" dirty="0">
              <a:solidFill>
                <a:schemeClr val="tx1"/>
              </a:solidFill>
              <a:effectLst/>
              <a:latin typeface="Courier New" panose="02070309020205020404" pitchFamily="49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apiVersion: v1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kind: Secret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name: </a:t>
            </a:r>
            <a:r>
              <a:rPr lang="en-GB" dirty="0" err="1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ckad</a:t>
            </a:r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-secret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namespace: sa001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annotations: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kubernetes.io</a:t>
            </a:r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/service-</a:t>
            </a:r>
            <a:r>
              <a:rPr lang="en-GB" dirty="0" err="1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account.name</a:t>
            </a:r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: </a:t>
            </a:r>
            <a:r>
              <a:rPr lang="en-GB" dirty="0" err="1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ckad-sa</a:t>
            </a:r>
            <a:endParaRPr lang="en-GB" dirty="0">
              <a:solidFill>
                <a:srgbClr val="BB4444"/>
              </a:solidFill>
              <a:effectLst/>
              <a:latin typeface="Courier New" panose="02070309020205020404" pitchFamily="49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type: </a:t>
            </a:r>
            <a:r>
              <a:rPr lang="en-GB" dirty="0" err="1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kubernetes.io</a:t>
            </a:r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/service-account-token</a:t>
            </a:r>
          </a:p>
          <a:p>
            <a:r>
              <a:rPr lang="en-US" dirty="0"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```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is in the Pod @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SFMono-Regular"/>
              </a:rPr>
              <a:t>spec.serviceAccountName</a:t>
            </a:r>
            <a:endParaRPr lang="en-GB" b="0" i="0" dirty="0">
              <a:solidFill>
                <a:srgbClr val="222222"/>
              </a:solidFill>
              <a:effectLst/>
              <a:latin typeface="SFMono-Regular"/>
            </a:endParaRP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SFMono-Regular"/>
              </a:rPr>
              <a:t>Ensure in the Pod that @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SFMono-Regular"/>
              </a:rPr>
              <a:t>spec.</a:t>
            </a:r>
            <a:r>
              <a:rPr lang="en-GB" b="1" i="0" dirty="0" err="1">
                <a:solidFill>
                  <a:srgbClr val="008000"/>
                </a:solidFill>
                <a:effectLst/>
                <a:latin typeface="SFMono-Regular"/>
              </a:rPr>
              <a:t>automountServiceAccountToken</a:t>
            </a:r>
            <a:r>
              <a:rPr lang="en-GB" b="1" i="0" dirty="0">
                <a:solidFill>
                  <a:srgbClr val="008000"/>
                </a:solidFill>
                <a:effectLst/>
                <a:latin typeface="SFMono-Regular"/>
              </a:rPr>
              <a:t> is not set to false</a:t>
            </a:r>
          </a:p>
          <a:p>
            <a:r>
              <a:rPr lang="en-GB" b="1" i="0" dirty="0">
                <a:solidFill>
                  <a:srgbClr val="008000"/>
                </a:solidFill>
                <a:effectLst/>
                <a:latin typeface="SFMono-Regular"/>
              </a:rPr>
              <a:t>Will need to kill and restart Pod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7385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networkpolicies</a:t>
            </a:r>
            <a:r>
              <a:rPr lang="en-US" dirty="0"/>
              <a:t>. Requires a cluster with a network controller. Will not work on Docker Desktop.</a:t>
            </a:r>
          </a:p>
          <a:p>
            <a:endParaRPr lang="en-US" dirty="0"/>
          </a:p>
          <a:p>
            <a:r>
              <a:rPr lang="en-US" dirty="0" err="1"/>
              <a:t>netpol.yml</a:t>
            </a:r>
            <a:r>
              <a:rPr lang="en-US" dirty="0"/>
              <a:t> isn't deployed, but the </a:t>
            </a:r>
            <a:r>
              <a:rPr lang="en-US" dirty="0" err="1"/>
              <a:t>deny.yml</a:t>
            </a:r>
            <a:r>
              <a:rPr lang="en-US" dirty="0"/>
              <a:t> file is. This will lock all traffic down.</a:t>
            </a:r>
          </a:p>
          <a:p>
            <a:endParaRPr lang="en-US" dirty="0"/>
          </a:p>
          <a:p>
            <a:r>
              <a:rPr lang="en-US" dirty="0"/>
              <a:t>TO FIX: kubectl apply -f </a:t>
            </a:r>
            <a:r>
              <a:rPr lang="en-US" dirty="0" err="1"/>
              <a:t>netpol.yml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Check logs to see what the issue is</a:t>
            </a:r>
          </a:p>
          <a:p>
            <a:r>
              <a:rPr lang="en-US" dirty="0"/>
              <a:t>kubectl logs store-backend-7cb4db865-265gm -c check-</a:t>
            </a:r>
            <a:r>
              <a:rPr lang="en-US" dirty="0" err="1"/>
              <a:t>db</a:t>
            </a:r>
            <a:r>
              <a:rPr lang="en-US" dirty="0"/>
              <a:t>-ready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4665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the </a:t>
            </a:r>
            <a:r>
              <a:rPr lang="en-US" dirty="0" err="1"/>
              <a:t>app.yml</a:t>
            </a:r>
            <a:r>
              <a:rPr lang="en-US" dirty="0"/>
              <a:t> file and comment out or delete the env: </a:t>
            </a:r>
            <a:r>
              <a:rPr lang="en-US" dirty="0" err="1"/>
              <a:t>kubecon</a:t>
            </a:r>
            <a:r>
              <a:rPr lang="en-US" dirty="0"/>
              <a:t> in the SERVICE SELECTOR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7924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issue is that the ING YAML doesn’t reference the </a:t>
            </a:r>
            <a:r>
              <a:rPr lang="en-US" dirty="0" err="1"/>
              <a:t>ingressClassName</a:t>
            </a:r>
            <a:r>
              <a:rPr lang="en-US" dirty="0"/>
              <a:t>: nginx so hasn’t been associated and got an IP</a:t>
            </a:r>
          </a:p>
          <a:p>
            <a:endParaRPr lang="en-US" dirty="0"/>
          </a:p>
          <a:p>
            <a:r>
              <a:rPr lang="en-US" dirty="0"/>
              <a:t>==== The following is from an older version of the question where there was no ingress resource</a:t>
            </a:r>
          </a:p>
          <a:p>
            <a:r>
              <a:rPr lang="en-US" dirty="0"/>
              <a:t>Grab ingress example from under here: 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/docs/concepts/services-networking/ingress/#hostname-wildcards</a:t>
            </a:r>
          </a:p>
          <a:p>
            <a:r>
              <a:rPr lang="en-US" dirty="0"/>
              <a:t>rename</a:t>
            </a:r>
          </a:p>
          <a:p>
            <a:r>
              <a:rPr lang="en-US" dirty="0"/>
              <a:t>class: nginx</a:t>
            </a:r>
          </a:p>
          <a:p>
            <a:r>
              <a:rPr lang="en-US" dirty="0"/>
              <a:t>host: </a:t>
            </a:r>
            <a:r>
              <a:rPr lang="en-US" dirty="0" err="1"/>
              <a:t>videos.app.com</a:t>
            </a:r>
            <a:endParaRPr lang="en-US" dirty="0"/>
          </a:p>
          <a:p>
            <a:r>
              <a:rPr lang="en-US" dirty="0"/>
              <a:t>path: /</a:t>
            </a:r>
          </a:p>
          <a:p>
            <a:r>
              <a:rPr lang="en-US" dirty="0"/>
              <a:t>backend name: svc-videos</a:t>
            </a:r>
          </a:p>
          <a:p>
            <a:r>
              <a:rPr lang="en-US" dirty="0"/>
              <a:t>Same for second service</a:t>
            </a:r>
          </a:p>
          <a:p>
            <a:r>
              <a:rPr lang="en-US" dirty="0"/>
              <a:t>Deploy YAML</a:t>
            </a:r>
          </a:p>
          <a:p>
            <a:r>
              <a:rPr lang="en-US" dirty="0"/>
              <a:t>get </a:t>
            </a:r>
            <a:r>
              <a:rPr lang="en-US" dirty="0" err="1"/>
              <a:t>ing</a:t>
            </a:r>
            <a:endParaRPr lang="en-US" dirty="0"/>
          </a:p>
          <a:p>
            <a:r>
              <a:rPr lang="en-US" dirty="0"/>
              <a:t>describe </a:t>
            </a:r>
            <a:r>
              <a:rPr lang="en-US" dirty="0" err="1"/>
              <a:t>ing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CHECK WITH</a:t>
            </a:r>
          </a:p>
          <a:p>
            <a:r>
              <a:rPr lang="en-US" b="0" dirty="0"/>
              <a:t>kubectl get in    </a:t>
            </a:r>
            <a:r>
              <a:rPr lang="en-US" b="0" dirty="0">
                <a:sym typeface="Wingdings" pitchFamily="2" charset="2"/>
              </a:rPr>
              <a:t>. looking nginx class field</a:t>
            </a:r>
          </a:p>
          <a:p>
            <a:r>
              <a:rPr lang="en-US" b="0" dirty="0">
                <a:sym typeface="Wingdings" pitchFamily="2" charset="2"/>
              </a:rPr>
              <a:t>kubectl get </a:t>
            </a:r>
            <a:r>
              <a:rPr lang="en-US" b="0" dirty="0" err="1">
                <a:sym typeface="Wingdings" pitchFamily="2" charset="2"/>
              </a:rPr>
              <a:t>ing</a:t>
            </a:r>
            <a:r>
              <a:rPr lang="en-US" b="0" dirty="0">
                <a:sym typeface="Wingdings" pitchFamily="2" charset="2"/>
              </a:rPr>
              <a:t> --watch      waiting for public IP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7165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45F75-8A4F-6F43-8827-7C21A211A0D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90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4665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kubectl get </a:t>
            </a:r>
            <a:r>
              <a:rPr lang="en-US" dirty="0" err="1"/>
              <a:t>cj</a:t>
            </a:r>
            <a:endParaRPr lang="en-US" dirty="0"/>
          </a:p>
          <a:p>
            <a:r>
              <a:rPr lang="en-US" dirty="0"/>
              <a:t>kubectl get jobs –watch</a:t>
            </a:r>
          </a:p>
          <a:p>
            <a:r>
              <a:rPr lang="en-US" dirty="0"/>
              <a:t>kubectl ger pods</a:t>
            </a:r>
          </a:p>
          <a:p>
            <a:r>
              <a:rPr lang="en-US" dirty="0"/>
              <a:t>	After 1-2 this will show 1-minute intervals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194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kubectl get pod/svc-app --watch</a:t>
            </a:r>
          </a:p>
          <a:p>
            <a:r>
              <a:rPr lang="en-US" dirty="0"/>
              <a:t>kubectl logs svc-app -c svc-check</a:t>
            </a:r>
          </a:p>
          <a:p>
            <a:r>
              <a:rPr lang="en-US" dirty="0"/>
              <a:t>	Waiting for svc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750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190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issue is it’s using a PVC not and </a:t>
            </a:r>
            <a:r>
              <a:rPr lang="en-US" dirty="0" err="1"/>
              <a:t>emptyDir</a:t>
            </a:r>
            <a:r>
              <a:rPr lang="en-US" dirty="0"/>
              <a:t>{} ephemeral vol</a:t>
            </a:r>
          </a:p>
          <a:p>
            <a:r>
              <a:rPr lang="en-US" dirty="0"/>
              <a:t>DELETE Pod and redeploy with </a:t>
            </a:r>
            <a:r>
              <a:rPr lang="en-US" dirty="0" err="1"/>
              <a:t>emptydir</a:t>
            </a:r>
            <a:endParaRPr lang="en-US" dirty="0"/>
          </a:p>
          <a:p>
            <a:r>
              <a:rPr lang="en-US" dirty="0"/>
              <a:t>kubectl get pods –watch</a:t>
            </a:r>
          </a:p>
          <a:p>
            <a:r>
              <a:rPr lang="en-US" dirty="0"/>
              <a:t>	Will enter RUNNING </a:t>
            </a:r>
            <a:r>
              <a:rPr lang="en-US" dirty="0" err="1"/>
              <a:t>pahse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419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deployment.yml</a:t>
            </a:r>
            <a:r>
              <a:rPr lang="en-US" dirty="0"/>
              <a:t> file</a:t>
            </a:r>
          </a:p>
          <a:p>
            <a:r>
              <a:rPr lang="en-US" dirty="0"/>
              <a:t>NEED TO delete existing Pod (probs do after once the deployment is up)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8289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kubectl rollout status deployment web500</a:t>
            </a:r>
          </a:p>
          <a:p>
            <a:r>
              <a:rPr lang="en-US" dirty="0"/>
              <a:t>kubectl get pods</a:t>
            </a:r>
          </a:p>
          <a:p>
            <a:r>
              <a:rPr lang="en-US" dirty="0"/>
              <a:t>kubectl describe pod &lt;pod&gt;.    &lt;</a:t>
            </a:r>
            <a:r>
              <a:rPr lang="en-US" dirty="0">
                <a:sym typeface="Wingdings" pitchFamily="2" charset="2"/>
              </a:rPr>
              <a:t>-- looking for image version 1.1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979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following probes</a:t>
            </a: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readinessProbe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httpGet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port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8080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livenessProbe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httpGet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port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8080</a:t>
            </a:r>
          </a:p>
          <a:p>
            <a:endParaRPr lang="en-GB" b="0" dirty="0">
              <a:solidFill>
                <a:srgbClr val="098658"/>
              </a:solidFill>
              <a:effectLst/>
              <a:latin typeface="Menlo" panose="020B0609030804020204" pitchFamily="49" charset="0"/>
            </a:endParaRPr>
          </a:p>
          <a:p>
            <a:endParaRPr lang="en-GB" b="0" dirty="0">
              <a:solidFill>
                <a:srgbClr val="098658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kubectl get pods</a:t>
            </a:r>
          </a:p>
          <a:p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kubectl describe pod &lt;pod&gt;.  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 Looking for container in state running and the two probes defined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3287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port is set to 80 on the probes instead of 8080</a:t>
            </a:r>
          </a:p>
          <a:p>
            <a:endParaRPr lang="en-US" dirty="0"/>
          </a:p>
          <a:p>
            <a:r>
              <a:rPr lang="en-US" dirty="0"/>
              <a:t>Redeploy with fix and check with</a:t>
            </a:r>
          </a:p>
          <a:p>
            <a:r>
              <a:rPr lang="en-US" dirty="0"/>
              <a:t>kubectl get pods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84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32E3-07FA-4987-A9FA-2E37E08F0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4B7A9-D0EA-4AB9-92F3-8177EC63C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BC9D3-A5F8-4D95-AD53-643BC36D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9B676-8AB2-4634-BB72-558A53A5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86B39-7425-4E5B-A64E-56590909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33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48B-C4CC-49C1-A424-462ECD0D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8AA38-0038-4EF2-8684-6D6D885FF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5AD15-5F07-4519-BADD-34392649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D4249-F206-411F-A25A-396886BE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78D60-8B05-4C00-AE8C-B0A23DEB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2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9FECE-CE69-4FE6-AAEE-8698C797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E10D3-F5EE-427D-BBB5-698D14E5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43AF2-26F1-48C7-9545-A498D99D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7FC9-6CD0-4316-A532-E5586124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09CCB-87AC-4A7B-9628-495F8247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169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320882" y="2042985"/>
            <a:ext cx="5032919" cy="3339071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5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838201" y="2042985"/>
            <a:ext cx="5032919" cy="3339071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5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5566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6" y="5649117"/>
            <a:ext cx="6038989" cy="29115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6" y="5297609"/>
            <a:ext cx="6038989" cy="190400"/>
          </a:xfr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5"/>
            <a:ext cx="3544396" cy="291159"/>
          </a:xfr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6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5"/>
            <a:ext cx="10516226" cy="2381119"/>
          </a:xfrm>
        </p:spPr>
        <p:txBody>
          <a:bodyPr anchor="b"/>
          <a:lstStyle>
            <a:lvl1pPr algn="l">
              <a:defRPr sz="4500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72296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355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825870"/>
            <a:ext cx="3147933" cy="670243"/>
          </a:xfrm>
        </p:spPr>
        <p:txBody>
          <a:bodyPr anchor="b" anchorCtr="0"/>
          <a:lstStyle>
            <a:lvl1pPr marL="0" indent="0" algn="ctr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687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410074" y="541868"/>
            <a:ext cx="10070237" cy="2800626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11696" y="342900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849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27185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0312" y="1913448"/>
            <a:ext cx="4572617" cy="1403345"/>
          </a:xfrm>
        </p:spPr>
        <p:txBody>
          <a:bodyPr lIns="91440"/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85850" y="642938"/>
            <a:ext cx="3669602" cy="5572124"/>
          </a:xfrm>
        </p:spPr>
        <p:txBody>
          <a:bodyPr anchor="ctr"/>
          <a:lstStyle>
            <a:lvl1pPr algn="ctr">
              <a:defRPr sz="32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900312" y="3653756"/>
            <a:ext cx="4572617" cy="1539466"/>
          </a:xfrm>
        </p:spPr>
        <p:txBody>
          <a:bodyPr lIns="91440" tIns="0" rIns="91440" bIns="0"/>
          <a:lstStyle>
            <a:lvl1pPr marL="0" indent="0" algn="l">
              <a:lnSpc>
                <a:spcPts val="2700"/>
              </a:lnSpc>
              <a:spcBef>
                <a:spcPts val="600"/>
              </a:spcBef>
              <a:buNone/>
              <a:defRPr sz="20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3542523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3938" y="4113728"/>
            <a:ext cx="6744127" cy="744028"/>
          </a:xfrm>
        </p:spPr>
        <p:txBody>
          <a:bodyPr lIns="91440"/>
          <a:lstStyle>
            <a:lvl1pPr algn="ctr">
              <a:lnSpc>
                <a:spcPts val="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076105" y="714375"/>
            <a:ext cx="4039791" cy="3288903"/>
          </a:xfrm>
        </p:spPr>
        <p:txBody>
          <a:bodyPr anchor="ctr"/>
          <a:lstStyle>
            <a:lvl1pPr algn="ctr">
              <a:defRPr sz="32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895388" y="4968206"/>
            <a:ext cx="6401227" cy="1218282"/>
          </a:xfrm>
        </p:spPr>
        <p:txBody>
          <a:bodyPr lIns="91440" tIns="0" rIns="91440" bIns="0"/>
          <a:lstStyle>
            <a:lvl1pPr marL="0" indent="0" algn="ctr">
              <a:lnSpc>
                <a:spcPts val="2700"/>
              </a:lnSpc>
              <a:spcBef>
                <a:spcPts val="600"/>
              </a:spcBef>
              <a:buNone/>
              <a:defRPr sz="20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030473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6518" y="1904604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64231" y="1828800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64231" y="3258098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64231" y="4687396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717550" y="3335478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706518" y="4763200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6334132" y="1899050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7691845" y="1823246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91845" y="3252544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91845" y="4681842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6345164" y="3329924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6334132" y="4757646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625646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F1C4-860E-420F-857D-B37BB17E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D717E-3098-464B-98FA-CC779D2C2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C1EB-57D3-4DEF-B541-7EAA995C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43BB3-A9C0-4C1F-AA42-74922F05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1473-BB09-4494-B958-6F78147C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45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261348" y="1828800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261348" y="3258098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261348" y="4687396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706520" y="1633728"/>
            <a:ext cx="4353162" cy="459638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860372" y="1904604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860372" y="3333902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850018" y="4763200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13716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211046" y="1828800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211046" y="3258098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211046" y="4687396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936632" y="1633728"/>
            <a:ext cx="4548858" cy="459638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716872" y="1904604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16872" y="3333902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706518" y="4763200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7823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88903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0597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4654524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371596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37159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322658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7216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03721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705973" y="1310606"/>
            <a:ext cx="10779516" cy="1188658"/>
          </a:xfrm>
        </p:spPr>
        <p:txBody>
          <a:bodyPr lIns="182880" tIns="0" rIns="182880" bIns="0" anchor="ctr"/>
          <a:lstStyle>
            <a:lvl1pPr marL="0" indent="0" algn="l"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550573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463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2054619"/>
            <a:ext cx="4629149" cy="49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1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2"/>
                </a:solidFill>
              </a:defRPr>
            </a:lvl1pPr>
            <a:lvl2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2286114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51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117466" y="1828801"/>
            <a:ext cx="4267334" cy="2429933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88" indent="0" algn="l">
              <a:buNone/>
              <a:defRPr sz="2200"/>
            </a:lvl2pPr>
            <a:lvl3pPr marL="596206" indent="0" algn="l">
              <a:buNone/>
              <a:defRPr sz="2200"/>
            </a:lvl3pPr>
            <a:lvl4pPr marL="883120" indent="0" algn="l">
              <a:buNone/>
              <a:defRPr sz="2200"/>
            </a:lvl4pPr>
            <a:lvl5pPr marL="1096777" indent="0" algn="l">
              <a:buNone/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05973" y="4568350"/>
            <a:ext cx="5095377" cy="14089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394000" y="4568350"/>
            <a:ext cx="5095377" cy="14089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808974" y="1829393"/>
            <a:ext cx="4265426" cy="2429340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88" indent="0" algn="l">
              <a:buNone/>
              <a:defRPr sz="2200"/>
            </a:lvl2pPr>
            <a:lvl3pPr marL="596206" indent="0" algn="l">
              <a:buNone/>
              <a:defRPr sz="2200"/>
            </a:lvl3pPr>
            <a:lvl4pPr marL="883120" indent="0" algn="l">
              <a:buNone/>
              <a:defRPr sz="2200"/>
            </a:lvl4pPr>
            <a:lvl5pPr marL="1096777" indent="0" algn="l">
              <a:buNone/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32735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602" y="1828800"/>
            <a:ext cx="2550598" cy="244259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817659" y="1825884"/>
            <a:ext cx="2556688" cy="2448428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568648" y="1842230"/>
            <a:ext cx="2522550" cy="241573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56693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81891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7622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3470670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6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6245474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982232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6406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26800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99109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95866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5986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8163932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68570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163932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37273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1336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3365945"/>
            <a:ext cx="3296065" cy="472978"/>
          </a:xfrm>
        </p:spPr>
        <p:txBody>
          <a:bodyPr lIns="182880" tIns="0" rIns="182880" bIns="0"/>
          <a:lstStyle>
            <a:lvl1pPr marL="0" indent="0" algn="ctr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4443062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47700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01336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05975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4443062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178998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45981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764144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567681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3324002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3127539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4883860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4687396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876425" y="1690781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876425" y="3250639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876425" y="4810496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65858" y="1774964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762126" y="1710442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65858" y="2966073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762126" y="2901551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65858" y="4130264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762126" y="4065742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65858" y="5294455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762126" y="5229933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719262" y="1756162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719262" y="2947271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719262" y="4111462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719262" y="5275653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0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E7E7-275C-48C6-91CD-1BF62455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247F-4EE5-4F62-9631-F7B39AD98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1A816-CE68-40C0-AAED-63CB7EA8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09757-BCD6-4719-A4DB-3BE9D1BF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35731-26A0-4C36-839F-F1E98A89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14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87742" y="1703416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822120" y="1678946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822120" y="2646986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822120" y="3568491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822120" y="4514467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829014" y="5457220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87742" y="2671456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887742" y="3592961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887742" y="4538937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887742" y="5481690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733550" y="1680556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733550" y="2648596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733550" y="3570101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733550" y="4516077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733550" y="5458830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2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217330" y="2182986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5" y="2182986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796305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19515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217330" y="4088337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701336" y="4088337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17330" y="2193545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701336" y="2193545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12421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230520" y="40526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2555535" y="40526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8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996819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8051306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376320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01335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80468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323988"/>
            <a:ext cx="12192000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33472"/>
            <a:ext cx="11436096" cy="3740904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5" y="1938054"/>
            <a:ext cx="3696353" cy="447826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53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2323988"/>
            <a:ext cx="5932448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6484" y="2756014"/>
            <a:ext cx="5098766" cy="361836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76483" y="1934333"/>
            <a:ext cx="3626557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6259552" y="2323988"/>
            <a:ext cx="5932448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259552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624320" y="2755900"/>
            <a:ext cx="5212080" cy="3695700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624638" y="1933576"/>
            <a:ext cx="3738562" cy="442913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304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899658" y="2323988"/>
            <a:ext cx="4281714" cy="45340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600992" y="2615862"/>
            <a:ext cx="3045576" cy="3758514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" y="2323988"/>
            <a:ext cx="7899657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5" y="2615862"/>
            <a:ext cx="7125929" cy="3758514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365759" y="1934333"/>
            <a:ext cx="3606801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236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460535" y="495187"/>
            <a:ext cx="7731465" cy="63628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460536" y="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38586" y="787062"/>
            <a:ext cx="7038886" cy="5573397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4976" y="3022262"/>
            <a:ext cx="3526453" cy="63533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3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738688" y="105532"/>
            <a:ext cx="3810952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3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8FAD-99C4-422E-BCFA-F3746993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D579-5FA4-4A30-A533-F6986976B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D496E-C2FA-450E-89DC-30D629703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3A739-E8A8-47DB-843E-DEE6D551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EE986-4BFC-4CDC-8CC5-D5AD0DBB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03872-B8EA-46AC-93F2-7A90524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689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95187"/>
            <a:ext cx="12192000" cy="63628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787062"/>
            <a:ext cx="11436096" cy="5699083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1" y="157116"/>
            <a:ext cx="3265547" cy="419592"/>
          </a:xfrm>
        </p:spPr>
        <p:txBody>
          <a:bodyPr anchor="ctr"/>
          <a:lstStyle>
            <a:lvl1pPr>
              <a:defRPr sz="16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83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58410"/>
            <a:ext cx="11414760" cy="4915966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377072"/>
            <a:ext cx="11414760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74905" y="914954"/>
            <a:ext cx="11414759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298021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642812"/>
            <a:ext cx="12192000" cy="2215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2149450"/>
            <a:ext cx="12192000" cy="260911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" y="1654264"/>
            <a:ext cx="3980329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441325"/>
            <a:ext cx="11402568" cy="2014928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0088" y="588392"/>
            <a:ext cx="11317222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124351"/>
            <a:ext cx="11402568" cy="1367856"/>
          </a:xfrm>
        </p:spPr>
        <p:txBody>
          <a:bodyPr anchor="t" anchorCtr="0"/>
          <a:lstStyle>
            <a:lvl1pPr marL="0" indent="0">
              <a:buNone/>
              <a:defRPr sz="18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1811782"/>
            <a:ext cx="2915924" cy="419592"/>
          </a:xfrm>
        </p:spPr>
        <p:txBody>
          <a:bodyPr anchor="ctr"/>
          <a:lstStyle>
            <a:lvl1pPr>
              <a:defRPr sz="16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74904" y="1160400"/>
            <a:ext cx="11322406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1606122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560174"/>
            <a:ext cx="11390376" cy="303976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904" y="4094208"/>
            <a:ext cx="11390376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374904" y="4737288"/>
            <a:ext cx="11390376" cy="1835981"/>
          </a:xfrm>
        </p:spPr>
        <p:txBody>
          <a:bodyPr anchor="t"/>
          <a:lstStyle>
            <a:lvl1pPr marL="0" indent="0">
              <a:defRPr sz="2200" baseline="0">
                <a:latin typeface="+mn-lt"/>
              </a:defRPr>
            </a:lvl1pPr>
            <a:lvl2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16397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560174"/>
            <a:ext cx="11390376" cy="303976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904" y="4094208"/>
            <a:ext cx="11390376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374904" y="4737288"/>
            <a:ext cx="11390376" cy="1835981"/>
          </a:xfrm>
        </p:spPr>
        <p:txBody>
          <a:bodyPr anchor="t"/>
          <a:lstStyle>
            <a:lvl1pPr marL="0" indent="0">
              <a:defRPr sz="2200" baseline="0">
                <a:latin typeface="+mn-lt"/>
              </a:defRPr>
            </a:lvl1pPr>
            <a:lvl2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29926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03174"/>
            <a:ext cx="11426952" cy="4971203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588392"/>
            <a:ext cx="11426952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730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03174"/>
            <a:ext cx="11426952" cy="4971203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588392"/>
            <a:ext cx="11426952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95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487681"/>
            <a:ext cx="5306568" cy="588479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470904" y="487681"/>
            <a:ext cx="5269992" cy="5884799"/>
          </a:xfrm>
        </p:spPr>
        <p:txBody>
          <a:bodyPr/>
          <a:lstStyle>
            <a:lvl1pPr marL="284178" indent="-284178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800" baseline="0">
                <a:solidFill>
                  <a:schemeClr val="tx1"/>
                </a:solidFill>
              </a:defRPr>
            </a:lvl1pPr>
            <a:lvl2pPr marL="284178" indent="0">
              <a:lnSpc>
                <a:spcPts val="2000"/>
              </a:lnSpc>
              <a:buFontTx/>
              <a:buNone/>
              <a:defRPr/>
            </a:lvl2pPr>
            <a:lvl3pPr marL="284178" indent="0">
              <a:buFontTx/>
              <a:buNone/>
              <a:defRPr/>
            </a:lvl3pPr>
            <a:lvl4pPr marL="284178" indent="0">
              <a:buFontTx/>
              <a:buNone/>
              <a:defRPr/>
            </a:lvl4pPr>
            <a:lvl5pPr marL="2841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981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487681"/>
            <a:ext cx="5306568" cy="588479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470904" y="487681"/>
            <a:ext cx="5269992" cy="5884799"/>
          </a:xfrm>
        </p:spPr>
        <p:txBody>
          <a:bodyPr/>
          <a:lstStyle>
            <a:lvl1pPr marL="284178" indent="-284178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800" baseline="0">
                <a:solidFill>
                  <a:schemeClr val="tx1"/>
                </a:solidFill>
              </a:defRPr>
            </a:lvl1pPr>
            <a:lvl2pPr marL="284178" indent="0">
              <a:lnSpc>
                <a:spcPts val="2000"/>
              </a:lnSpc>
              <a:buFontTx/>
              <a:buNone/>
              <a:defRPr/>
            </a:lvl2pPr>
            <a:lvl3pPr marL="284178" indent="0">
              <a:buFontTx/>
              <a:buNone/>
              <a:defRPr/>
            </a:lvl3pPr>
            <a:lvl4pPr marL="284178" indent="0">
              <a:buFontTx/>
              <a:buNone/>
              <a:defRPr/>
            </a:lvl4pPr>
            <a:lvl5pPr marL="2841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760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29" y="426705"/>
            <a:ext cx="3518807" cy="5990425"/>
          </a:xfrm>
        </p:spPr>
        <p:txBody>
          <a:bodyPr anchor="ctr"/>
          <a:lstStyle>
            <a:lvl1pPr algn="r">
              <a:defRPr sz="2400">
                <a:solidFill>
                  <a:schemeClr val="accent1"/>
                </a:solidFill>
                <a:latin typeface="+mn-lt"/>
              </a:defRPr>
            </a:lvl1pPr>
            <a:lvl2pPr marL="586033" indent="-288944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118" indent="-286912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096779" indent="-213659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096777" indent="0" algn="r">
              <a:buFont typeface="Myriad Pro" panose="020B0503030403020204" pitchFamily="34" charset="0"/>
              <a:buNone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84700" y="426705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69712" y="1598904"/>
            <a:ext cx="6273479" cy="3646025"/>
          </a:xfrm>
        </p:spPr>
        <p:txBody>
          <a:bodyPr anchor="ctr"/>
          <a:lstStyle>
            <a:lvl1pPr>
              <a:lnSpc>
                <a:spcPct val="100000"/>
              </a:lnSpc>
              <a:defRPr sz="36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slide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572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5BD9-5E48-4A6B-9E78-7F25964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CBC4B-7B83-449A-9CC5-DA105D26F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BB42E-5CFA-4841-85D7-C4A2F3557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D299F-5530-4E10-9214-FA3E6E9B7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622D5-8AC4-42CA-B3F6-4B73F6602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634E27-D380-4CD3-96FC-566BB43B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FA306-F8DF-4116-9DD1-CA83F737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E306E-1773-4EA8-B78F-BFC0EE01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121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5" y="426705"/>
            <a:ext cx="6776355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84700" y="426705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48145" y="1598904"/>
            <a:ext cx="3383892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36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slide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687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6519" y="583181"/>
            <a:ext cx="10778971" cy="437131"/>
          </a:xfrm>
        </p:spPr>
        <p:txBody>
          <a:bodyPr/>
          <a:lstStyle/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5" y="1570616"/>
            <a:ext cx="6776355" cy="4130938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84700" y="1570616"/>
            <a:ext cx="0" cy="4130938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06519" y="1813071"/>
            <a:ext cx="3425519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28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02380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4635499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635499" cy="68580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40212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1" y="3006661"/>
            <a:ext cx="6859483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0" i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spcBef>
                <a:spcPts val="600"/>
              </a:spcBef>
              <a:defRPr baseline="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267201" y="2071872"/>
            <a:ext cx="6859483" cy="833377"/>
          </a:xfrm>
        </p:spPr>
        <p:txBody>
          <a:bodyPr anchor="b">
            <a:normAutofit/>
          </a:bodyPr>
          <a:lstStyle>
            <a:lvl1pPr algn="l">
              <a:defRPr sz="3600" spc="-112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34252" y="2025856"/>
            <a:ext cx="2891818" cy="2891818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98039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6096000" y="1762126"/>
            <a:ext cx="0" cy="464547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6519" y="1762125"/>
            <a:ext cx="5152416" cy="438150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6519" y="2428876"/>
            <a:ext cx="5152417" cy="3978728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333067" y="1762125"/>
            <a:ext cx="5152421" cy="43815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333066" y="2428876"/>
            <a:ext cx="5152422" cy="3978728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7217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2015068" y="1114004"/>
            <a:ext cx="8170333" cy="4629992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800" spc="-112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05390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1076328"/>
            <a:ext cx="10070239" cy="2720171"/>
          </a:xfrm>
        </p:spPr>
        <p:txBody>
          <a:bodyPr anchor="b">
            <a:normAutofit/>
          </a:bodyPr>
          <a:lstStyle>
            <a:lvl1pPr marL="0" marR="0" indent="0" algn="l" defTabSz="5860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00" b="0" i="0" smtClean="0"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55982" y="3990977"/>
            <a:ext cx="10070513" cy="561975"/>
          </a:xfrm>
        </p:spPr>
        <p:txBody>
          <a:bodyPr/>
          <a:lstStyle>
            <a:lvl1pPr marL="0" indent="0">
              <a:buNone/>
              <a:defRPr sz="24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2110203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745959"/>
            <a:ext cx="10070239" cy="3724308"/>
          </a:xfrm>
        </p:spPr>
        <p:txBody>
          <a:bodyPr anchor="b">
            <a:normAutofit/>
          </a:bodyPr>
          <a:lstStyle>
            <a:lvl1pPr marL="0" marR="0" indent="0" algn="l" defTabSz="5860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55982" y="4664745"/>
            <a:ext cx="10070513" cy="561975"/>
          </a:xfrm>
        </p:spPr>
        <p:txBody>
          <a:bodyPr/>
          <a:lstStyle>
            <a:lvl1pPr marL="0" indent="0">
              <a:buNone/>
              <a:defRPr sz="24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4039752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56445" y="3006661"/>
            <a:ext cx="10070239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7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2071872"/>
            <a:ext cx="10070239" cy="833377"/>
          </a:xfrm>
        </p:spPr>
        <p:txBody>
          <a:bodyPr anchor="b">
            <a:normAutofit/>
          </a:bodyPr>
          <a:lstStyle>
            <a:lvl1pPr algn="l">
              <a:defRPr sz="4800" spc="-112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26604406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07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8095-0E1F-4A3A-8B96-BEA79FD6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FBCF3-1F88-46D8-B5E1-745C2F77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DDA32-7EC2-4588-B63C-5E7FB149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2700-05D3-467A-BDD0-77016269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9599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>
            <a:spLocks noGrp="1"/>
          </p:cNvSpPr>
          <p:nvPr>
            <p:ph type="title" hasCustomPrompt="1"/>
          </p:nvPr>
        </p:nvSpPr>
        <p:spPr>
          <a:xfrm>
            <a:off x="711696" y="541868"/>
            <a:ext cx="10070237" cy="2800626"/>
          </a:xfrm>
        </p:spPr>
        <p:txBody>
          <a:bodyPr bIns="0" anchor="b"/>
          <a:lstStyle>
            <a:lvl1pPr algn="l">
              <a:lnSpc>
                <a:spcPts val="4620"/>
              </a:lnSpc>
              <a:defRPr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br>
              <a:rPr lang="en-US" dirty="0"/>
            </a:br>
            <a:r>
              <a:rPr lang="en-US" dirty="0"/>
              <a:t>Up Next:</a:t>
            </a:r>
            <a:br>
              <a:rPr lang="en-US" dirty="0"/>
            </a:br>
            <a:r>
              <a:rPr lang="en-US" dirty="0"/>
              <a:t>Title of Upcoming Module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11696" y="342900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21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A1C35-A909-493B-ABCD-72322032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FF598-ECB2-48BC-91D9-2428F176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4028-0318-4019-8524-4F710CF3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47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4C82-3E54-4A83-9871-28086B5D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DDF52-7EEC-40FF-9BDB-CCC8426BC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21AD0-6F40-40E4-8207-EE24DE5FD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EC64E-2725-47BB-BCF9-B20C0862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6F6BF-5D60-47EA-8269-B105D54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EB231-5953-4860-844E-532B1D64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8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1863-D79B-4DA5-BBD7-3E88F8CB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B2828-CCC5-4415-940A-D9D970520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C4C22-F864-4248-819E-1FDF649CB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B8C1-A9CA-4471-AC28-2AB9B201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F3F5A-5CB7-47D0-A9FD-A9A4748B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A8C3D-F783-4033-B6E0-2C8FAC08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38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microsoft.com/office/2007/relationships/hdphoto" Target="../media/hdphoto1.wdp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D96B0-5B99-420A-9A6E-A3C723B3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7B075-D21B-4851-A772-76FC047D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350B0-A27F-4688-9203-82D7DFC8A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B91C2-D36C-4D2C-B858-CBDA63ECF2E2}" type="datetimeFigureOut">
              <a:rPr lang="en-GB" smtClean="0"/>
              <a:t>13/10/2022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EC4B-3164-44A8-844C-529635765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E3D3E-D682-490B-8BEC-05B58D223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519" y="1430901"/>
            <a:ext cx="10778971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6519" y="505085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586033" rtl="0" eaLnBrk="1" latinLnBrk="0" hangingPunct="1">
        <a:lnSpc>
          <a:spcPct val="85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57153" indent="-57153" algn="l" defTabSz="586033" rtl="0" eaLnBrk="1" latinLnBrk="0" hangingPunct="1">
        <a:lnSpc>
          <a:spcPct val="100000"/>
        </a:lnSpc>
        <a:spcBef>
          <a:spcPts val="1800"/>
        </a:spcBef>
        <a:buClrTx/>
        <a:buSzPct val="75000"/>
        <a:buFont typeface="Myriad Pro" panose="020B0503030403020204" pitchFamily="34" charset="0"/>
        <a:buChar char=" "/>
        <a:defRPr sz="24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586033" indent="-288944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-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883118" indent="-286912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•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1200210" indent="-317516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Wingdings" panose="05000000000000000000" pitchFamily="2" charset="2"/>
        <a:buChar char="§"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371669" indent="-274652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719349" indent="-292115" algn="l" defTabSz="586033" rtl="0" eaLnBrk="1" latinLnBrk="0" hangingPunct="1">
        <a:spcBef>
          <a:spcPts val="448"/>
        </a:spcBef>
        <a:buClr>
          <a:schemeClr val="tx1"/>
        </a:buClr>
        <a:buSzPct val="70000"/>
        <a:buFont typeface="Montserrat"/>
        <a:buChar char=" "/>
        <a:defRPr lang="en-US" sz="24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2003526" indent="-288940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2286114" indent="-282589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2571879" indent="-285764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033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066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097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131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164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197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228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262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E8ECA-9ED0-40A9-AA94-E38C203CD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36" b="9091"/>
          <a:stretch/>
        </p:blipFill>
        <p:spPr>
          <a:xfrm>
            <a:off x="3502617" y="-13712"/>
            <a:ext cx="8689383" cy="68745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A9386-BED3-43F9-9252-F82CC5179095}"/>
              </a:ext>
            </a:extLst>
          </p:cNvPr>
          <p:cNvSpPr txBox="1"/>
          <p:nvPr/>
        </p:nvSpPr>
        <p:spPr>
          <a:xfrm>
            <a:off x="384992" y="3395539"/>
            <a:ext cx="10467228" cy="97745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Raleway Light" pitchFamily="2" charset="77"/>
                <a:ea typeface="+mj-ea"/>
                <a:cs typeface="+mj-cs"/>
              </a:rPr>
              <a:t>Exam Cram</a:t>
            </a:r>
            <a:endParaRPr lang="en-US" sz="8800" b="1" dirty="0">
              <a:latin typeface="Raleway Light" pitchFamily="2" charset="77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52305D1-1A14-4408-9F6F-287684FF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98" y="183515"/>
            <a:ext cx="2664776" cy="725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7E47DF-0622-D146-A689-CF6945A3C80F}"/>
              </a:ext>
            </a:extLst>
          </p:cNvPr>
          <p:cNvSpPr/>
          <p:nvPr/>
        </p:nvSpPr>
        <p:spPr>
          <a:xfrm>
            <a:off x="384992" y="371959"/>
            <a:ext cx="1242330" cy="796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53EC-4DFC-43C8-1490-5B4955B2E280}"/>
              </a:ext>
            </a:extLst>
          </p:cNvPr>
          <p:cNvSpPr txBox="1"/>
          <p:nvPr/>
        </p:nvSpPr>
        <p:spPr>
          <a:xfrm>
            <a:off x="357842" y="1540816"/>
            <a:ext cx="10467228" cy="221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600" b="1" dirty="0">
                <a:latin typeface="Raleway Light" pitchFamily="2" charset="77"/>
                <a:ea typeface="+mj-ea"/>
                <a:cs typeface="+mj-cs"/>
              </a:rPr>
              <a:t>CKAD</a:t>
            </a:r>
          </a:p>
        </p:txBody>
      </p:sp>
    </p:spTree>
    <p:extLst>
      <p:ext uri="{BB962C8B-B14F-4D97-AF65-F5344CB8AC3E}">
        <p14:creationId xmlns:p14="http://schemas.microsoft.com/office/powerpoint/2010/main" val="151437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59268" y="1447765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74599" y="1383597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exam-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ckad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Services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4" y="1721033"/>
            <a:ext cx="564445" cy="536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86D2A2-CD70-A2D5-609C-C6AB1125E33D}"/>
              </a:ext>
            </a:extLst>
          </p:cNvPr>
          <p:cNvSpPr txBox="1"/>
          <p:nvPr/>
        </p:nvSpPr>
        <p:spPr>
          <a:xfrm>
            <a:off x="427126" y="2971734"/>
            <a:ext cx="11636286" cy="3134826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The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svc-app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is deployed but it hasn’t entered the running phase.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1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1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1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Create and deploy a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ClusterIP Service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that will allow the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svc-app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Pod to start.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4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When the task is complete, the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svc-app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Pod will be in the running phase.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4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i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*It can take up to a minute to start the Pod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0DE46F-7C96-7FD5-DDD7-6D1CBD9F7488}"/>
              </a:ext>
            </a:extLst>
          </p:cNvPr>
          <p:cNvSpPr/>
          <p:nvPr/>
        </p:nvSpPr>
        <p:spPr>
          <a:xfrm>
            <a:off x="446242" y="33319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207930-DC4E-685E-8461-0E10FCAFEE95}"/>
              </a:ext>
            </a:extLst>
          </p:cNvPr>
          <p:cNvCxnSpPr>
            <a:cxnSpLocks/>
          </p:cNvCxnSpPr>
          <p:nvPr/>
        </p:nvCxnSpPr>
        <p:spPr>
          <a:xfrm>
            <a:off x="553487" y="74382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D2D364-91EE-67AF-9099-D64A2032E7D6}"/>
              </a:ext>
            </a:extLst>
          </p:cNvPr>
          <p:cNvSpPr txBox="1"/>
          <p:nvPr/>
        </p:nvSpPr>
        <p:spPr>
          <a:xfrm>
            <a:off x="1033264" y="54697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9AB63-D012-D53B-3294-7386908CC329}"/>
              </a:ext>
            </a:extLst>
          </p:cNvPr>
          <p:cNvSpPr/>
          <p:nvPr/>
        </p:nvSpPr>
        <p:spPr>
          <a:xfrm>
            <a:off x="6353322" y="33319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8ACD2D-F808-5094-0F8D-C6F20489B3F2}"/>
              </a:ext>
            </a:extLst>
          </p:cNvPr>
          <p:cNvCxnSpPr>
            <a:cxnSpLocks/>
          </p:cNvCxnSpPr>
          <p:nvPr/>
        </p:nvCxnSpPr>
        <p:spPr>
          <a:xfrm flipH="1">
            <a:off x="7339689" y="74382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97E400-A840-D8D4-B753-8E0136A23CD6}"/>
              </a:ext>
            </a:extLst>
          </p:cNvPr>
          <p:cNvSpPr txBox="1"/>
          <p:nvPr/>
        </p:nvSpPr>
        <p:spPr>
          <a:xfrm>
            <a:off x="6572044" y="54697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9C593B-5031-1ADD-A2F4-9B37B4C5B596}"/>
              </a:ext>
            </a:extLst>
          </p:cNvPr>
          <p:cNvSpPr txBox="1"/>
          <p:nvPr/>
        </p:nvSpPr>
        <p:spPr>
          <a:xfrm>
            <a:off x="3700436" y="546975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AB2488-DBB4-F092-FA6D-99D84C5C79BB}"/>
              </a:ext>
            </a:extLst>
          </p:cNvPr>
          <p:cNvSpPr/>
          <p:nvPr/>
        </p:nvSpPr>
        <p:spPr>
          <a:xfrm>
            <a:off x="2867881" y="333192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BA7F72-F06C-2744-DC0C-17820BC55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525809"/>
            <a:ext cx="555591" cy="4360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2330E6-971A-A680-787C-335031259E9E}"/>
              </a:ext>
            </a:extLst>
          </p:cNvPr>
          <p:cNvSpPr txBox="1"/>
          <p:nvPr/>
        </p:nvSpPr>
        <p:spPr>
          <a:xfrm>
            <a:off x="8059181" y="525809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235C36-9956-1F6E-8976-F4AB165E0E0A}"/>
              </a:ext>
            </a:extLst>
          </p:cNvPr>
          <p:cNvSpPr/>
          <p:nvPr/>
        </p:nvSpPr>
        <p:spPr>
          <a:xfrm>
            <a:off x="10774208" y="258050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71483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30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30690" y="1133436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46021" y="1069268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cram001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Volumes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6" y="1406704"/>
            <a:ext cx="564445" cy="5363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91462C-22B8-F496-30CD-4CA90E0DE98D}"/>
              </a:ext>
            </a:extLst>
          </p:cNvPr>
          <p:cNvSpPr txBox="1"/>
          <p:nvPr/>
        </p:nvSpPr>
        <p:spPr>
          <a:xfrm>
            <a:off x="408596" y="2401514"/>
            <a:ext cx="11421451" cy="3955304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The </a:t>
            </a:r>
            <a:r>
              <a:rPr lang="en-US" sz="30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vol-app</a:t>
            </a: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is defined in </a:t>
            </a:r>
            <a:r>
              <a:rPr lang="en-US" sz="30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q14-vol-app.yml</a:t>
            </a: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and defines a web app with a main application container and a sidecar. The app is designed for both containers to share an </a:t>
            </a:r>
            <a:r>
              <a:rPr lang="en-US" sz="30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emptyDir</a:t>
            </a: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ephemeral volume called </a:t>
            </a:r>
            <a:r>
              <a:rPr lang="en-US" sz="30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html</a:t>
            </a: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 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It’s not working.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3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1</a:t>
            </a:r>
            <a:endParaRPr lang="en-US" sz="3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3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Troubleshoot and fix the problem. When you think you’ve fixed it, re-deploy the app and confirm it enters the RUNNING phase.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5284A5-B6E1-D09C-00CF-872DBEA356AD}"/>
              </a:ext>
            </a:extLst>
          </p:cNvPr>
          <p:cNvSpPr/>
          <p:nvPr/>
        </p:nvSpPr>
        <p:spPr>
          <a:xfrm>
            <a:off x="446242" y="192960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975C75-F8E2-511B-1DE3-0866030805AC}"/>
              </a:ext>
            </a:extLst>
          </p:cNvPr>
          <p:cNvCxnSpPr>
            <a:cxnSpLocks/>
          </p:cNvCxnSpPr>
          <p:nvPr/>
        </p:nvCxnSpPr>
        <p:spPr>
          <a:xfrm>
            <a:off x="553487" y="603593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6AAF2F-B371-0770-2662-BD8BA65D9167}"/>
              </a:ext>
            </a:extLst>
          </p:cNvPr>
          <p:cNvSpPr txBox="1"/>
          <p:nvPr/>
        </p:nvSpPr>
        <p:spPr>
          <a:xfrm>
            <a:off x="1033264" y="406743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93606D-F06F-190A-22EC-68548DD99732}"/>
              </a:ext>
            </a:extLst>
          </p:cNvPr>
          <p:cNvSpPr/>
          <p:nvPr/>
        </p:nvSpPr>
        <p:spPr>
          <a:xfrm>
            <a:off x="6353322" y="192960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DF4CAD-F6FC-3E42-E79B-45557493918A}"/>
              </a:ext>
            </a:extLst>
          </p:cNvPr>
          <p:cNvCxnSpPr>
            <a:cxnSpLocks/>
          </p:cNvCxnSpPr>
          <p:nvPr/>
        </p:nvCxnSpPr>
        <p:spPr>
          <a:xfrm flipH="1">
            <a:off x="7339689" y="603593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B4F2F1-9AEB-1CA0-1EC8-4C00672663D0}"/>
              </a:ext>
            </a:extLst>
          </p:cNvPr>
          <p:cNvSpPr txBox="1"/>
          <p:nvPr/>
        </p:nvSpPr>
        <p:spPr>
          <a:xfrm>
            <a:off x="6572044" y="406743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1540EB-21A8-B3EE-298C-5C1534474BF9}"/>
              </a:ext>
            </a:extLst>
          </p:cNvPr>
          <p:cNvSpPr txBox="1"/>
          <p:nvPr/>
        </p:nvSpPr>
        <p:spPr>
          <a:xfrm>
            <a:off x="3700436" y="406743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C758A4-040C-8687-0F2C-1E39867AA3C6}"/>
              </a:ext>
            </a:extLst>
          </p:cNvPr>
          <p:cNvSpPr/>
          <p:nvPr/>
        </p:nvSpPr>
        <p:spPr>
          <a:xfrm>
            <a:off x="2867881" y="192960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D01E9F-3CCF-4E94-CCF9-FB331A68C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385577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E5F93E-7BE0-A4F4-4A94-2663C4A3138D}"/>
              </a:ext>
            </a:extLst>
          </p:cNvPr>
          <p:cNvSpPr txBox="1"/>
          <p:nvPr/>
        </p:nvSpPr>
        <p:spPr>
          <a:xfrm>
            <a:off x="8059181" y="385577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07A6CE-71F6-3411-6CAD-B3A9AB722CB9}"/>
              </a:ext>
            </a:extLst>
          </p:cNvPr>
          <p:cNvSpPr/>
          <p:nvPr/>
        </p:nvSpPr>
        <p:spPr>
          <a:xfrm>
            <a:off x="10774208" y="117818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3881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394508" y="783327"/>
            <a:ext cx="8140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Application Deployment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B97E3-26D0-8560-8889-3A87E12ECCA5}"/>
              </a:ext>
            </a:extLst>
          </p:cNvPr>
          <p:cNvSpPr txBox="1"/>
          <p:nvPr/>
        </p:nvSpPr>
        <p:spPr>
          <a:xfrm>
            <a:off x="3394508" y="2917730"/>
            <a:ext cx="8140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Use Kubernetes primitives to implement common deployment strategies</a:t>
            </a:r>
          </a:p>
          <a:p>
            <a:pPr marL="285750" indent="-285750">
              <a:buFontTx/>
              <a:buChar char="-"/>
            </a:pPr>
            <a:endParaRPr lang="en-US" sz="1400" dirty="0">
              <a:latin typeface="Ubuntu" panose="020B05040306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Deployments and how to perform rolling updates</a:t>
            </a:r>
          </a:p>
        </p:txBody>
      </p:sp>
    </p:spTree>
    <p:extLst>
      <p:ext uri="{BB962C8B-B14F-4D97-AF65-F5344CB8AC3E}">
        <p14:creationId xmlns:p14="http://schemas.microsoft.com/office/powerpoint/2010/main" val="2729241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73552" y="1147090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88883" y="1082922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ckad002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98" y="1420358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501699" y="2463761"/>
            <a:ext cx="11471222" cy="432279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 single instance of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web500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stateless app is running. It is defined in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ea typeface="PS TT Commons" charset="0"/>
                <a:cs typeface="Courier New" panose="02070309020205020404" pitchFamily="49" charset="0"/>
              </a:rPr>
              <a:t>q21-web500.yml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file.</a:t>
            </a: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Reconfigure and re-deploy the app so that 5 instances of the application Pod are running and will be restarted if they fail.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Update the YAML and re-deploy the app so that future updates will be performed as rolling updates.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02C199-CEB1-F976-F5D1-C6A346AB0436}"/>
              </a:ext>
            </a:extLst>
          </p:cNvPr>
          <p:cNvSpPr/>
          <p:nvPr/>
        </p:nvSpPr>
        <p:spPr>
          <a:xfrm>
            <a:off x="446242" y="221536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311CA6-21DE-9426-47C5-82FABF6C43C3}"/>
              </a:ext>
            </a:extLst>
          </p:cNvPr>
          <p:cNvCxnSpPr>
            <a:cxnSpLocks/>
          </p:cNvCxnSpPr>
          <p:nvPr/>
        </p:nvCxnSpPr>
        <p:spPr>
          <a:xfrm>
            <a:off x="553487" y="632169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2DC14F-42F0-3587-CC01-EA0F2658DDA8}"/>
              </a:ext>
            </a:extLst>
          </p:cNvPr>
          <p:cNvSpPr txBox="1"/>
          <p:nvPr/>
        </p:nvSpPr>
        <p:spPr>
          <a:xfrm>
            <a:off x="1033264" y="435319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9EB113-DFE2-8CF2-7B10-4C8C3B801EA6}"/>
              </a:ext>
            </a:extLst>
          </p:cNvPr>
          <p:cNvSpPr/>
          <p:nvPr/>
        </p:nvSpPr>
        <p:spPr>
          <a:xfrm>
            <a:off x="6353322" y="221536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D30946-0B38-05CD-6444-B4E33A65CA55}"/>
              </a:ext>
            </a:extLst>
          </p:cNvPr>
          <p:cNvCxnSpPr>
            <a:cxnSpLocks/>
          </p:cNvCxnSpPr>
          <p:nvPr/>
        </p:nvCxnSpPr>
        <p:spPr>
          <a:xfrm flipH="1">
            <a:off x="7339689" y="632169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ECB37B-DA74-9137-EFAF-0BADC5705272}"/>
              </a:ext>
            </a:extLst>
          </p:cNvPr>
          <p:cNvSpPr txBox="1"/>
          <p:nvPr/>
        </p:nvSpPr>
        <p:spPr>
          <a:xfrm>
            <a:off x="6572044" y="435319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E2D134-0C05-AEF1-C3C4-D8959049F47D}"/>
              </a:ext>
            </a:extLst>
          </p:cNvPr>
          <p:cNvSpPr txBox="1"/>
          <p:nvPr/>
        </p:nvSpPr>
        <p:spPr>
          <a:xfrm>
            <a:off x="3700436" y="435319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BCAC1-6A32-ED3A-7B74-EA958DF32801}"/>
              </a:ext>
            </a:extLst>
          </p:cNvPr>
          <p:cNvSpPr/>
          <p:nvPr/>
        </p:nvSpPr>
        <p:spPr>
          <a:xfrm>
            <a:off x="2867881" y="221536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19B524-E009-9F35-93BB-4BDD221D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14153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88ABF5-7A56-226F-EB85-AE58E40DD98B}"/>
              </a:ext>
            </a:extLst>
          </p:cNvPr>
          <p:cNvSpPr txBox="1"/>
          <p:nvPr/>
        </p:nvSpPr>
        <p:spPr>
          <a:xfrm>
            <a:off x="8059181" y="414153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70F798-9AA9-BD47-0FE2-C5F8A3F0C132}"/>
              </a:ext>
            </a:extLst>
          </p:cNvPr>
          <p:cNvSpPr/>
          <p:nvPr/>
        </p:nvSpPr>
        <p:spPr>
          <a:xfrm>
            <a:off x="10774208" y="146394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87000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59265" y="1073426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74596" y="1009258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ckad002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1" y="1346694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87412" y="2321633"/>
            <a:ext cx="11575997" cy="4536367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web500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app, defined in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ea typeface="PS TT Commons" charset="0"/>
                <a:cs typeface="Courier New" panose="02070309020205020404" pitchFamily="49" charset="0"/>
              </a:rPr>
              <a:t>q21-web500.yml,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is up and running but a new version is is available.</a:t>
            </a: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Configure the rolling update settings to ensure updates will never reduce or increase the number of replicas by more than 1. Also add a 5-second wait between each updated replica being deployed.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Update the app to the 1.1 version of the image and re-deploy.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C3451B-5FDC-DAAA-7F01-B33B27C4510B}"/>
              </a:ext>
            </a:extLst>
          </p:cNvPr>
          <p:cNvSpPr/>
          <p:nvPr/>
        </p:nvSpPr>
        <p:spPr>
          <a:xfrm>
            <a:off x="446242" y="142583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DB11ED-34E2-86B7-EF26-4B2920AB7062}"/>
              </a:ext>
            </a:extLst>
          </p:cNvPr>
          <p:cNvCxnSpPr>
            <a:cxnSpLocks/>
          </p:cNvCxnSpPr>
          <p:nvPr/>
        </p:nvCxnSpPr>
        <p:spPr>
          <a:xfrm>
            <a:off x="553487" y="553216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92C4E4-A81E-BAA4-AFF2-360510C8D6A9}"/>
              </a:ext>
            </a:extLst>
          </p:cNvPr>
          <p:cNvSpPr txBox="1"/>
          <p:nvPr/>
        </p:nvSpPr>
        <p:spPr>
          <a:xfrm>
            <a:off x="1033264" y="356366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1F91A7-FE5F-1608-0445-A8633B8DF9EB}"/>
              </a:ext>
            </a:extLst>
          </p:cNvPr>
          <p:cNvSpPr/>
          <p:nvPr/>
        </p:nvSpPr>
        <p:spPr>
          <a:xfrm>
            <a:off x="6353322" y="142583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CB5C51-DBBB-A967-31CC-1B191AD26312}"/>
              </a:ext>
            </a:extLst>
          </p:cNvPr>
          <p:cNvCxnSpPr>
            <a:cxnSpLocks/>
          </p:cNvCxnSpPr>
          <p:nvPr/>
        </p:nvCxnSpPr>
        <p:spPr>
          <a:xfrm flipH="1">
            <a:off x="7339689" y="553216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1253E9-CFA8-C27D-C83E-DCB98AAD5353}"/>
              </a:ext>
            </a:extLst>
          </p:cNvPr>
          <p:cNvSpPr txBox="1"/>
          <p:nvPr/>
        </p:nvSpPr>
        <p:spPr>
          <a:xfrm>
            <a:off x="6572044" y="356366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D77B5-1C59-4512-4E85-65F13235D0BE}"/>
              </a:ext>
            </a:extLst>
          </p:cNvPr>
          <p:cNvSpPr txBox="1"/>
          <p:nvPr/>
        </p:nvSpPr>
        <p:spPr>
          <a:xfrm>
            <a:off x="3700436" y="356366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F331B-649F-0EB7-8C62-136B3CEBE4AA}"/>
              </a:ext>
            </a:extLst>
          </p:cNvPr>
          <p:cNvSpPr/>
          <p:nvPr/>
        </p:nvSpPr>
        <p:spPr>
          <a:xfrm>
            <a:off x="2867881" y="142583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257E41-2231-CB0F-115B-B18980C1E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335200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6F5D0C-E125-77EE-8FC4-32EF397B8745}"/>
              </a:ext>
            </a:extLst>
          </p:cNvPr>
          <p:cNvSpPr txBox="1"/>
          <p:nvPr/>
        </p:nvSpPr>
        <p:spPr>
          <a:xfrm>
            <a:off x="8059181" y="335200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64129E-2513-9CCC-AF82-BD0731179D47}"/>
              </a:ext>
            </a:extLst>
          </p:cNvPr>
          <p:cNvSpPr/>
          <p:nvPr/>
        </p:nvSpPr>
        <p:spPr>
          <a:xfrm>
            <a:off x="10774208" y="67441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03746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394508" y="783327"/>
            <a:ext cx="81402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Application Observability and Maintenance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B97E3-26D0-8560-8889-3A87E12ECCA5}"/>
              </a:ext>
            </a:extLst>
          </p:cNvPr>
          <p:cNvSpPr txBox="1"/>
          <p:nvPr/>
        </p:nvSpPr>
        <p:spPr>
          <a:xfrm>
            <a:off x="3394508" y="3771837"/>
            <a:ext cx="81402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Implement probes and health checks</a:t>
            </a:r>
            <a:endParaRPr lang="en-US" sz="1400" dirty="0">
              <a:latin typeface="Ubuntu" panose="020B05040306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i="1" dirty="0">
                <a:latin typeface="Ubuntu" panose="020B0504030602030204" pitchFamily="34" charset="0"/>
              </a:rPr>
              <a:t>Use provided tools to monitor Kubernetes </a:t>
            </a:r>
            <a:r>
              <a:rPr lang="en-US" sz="2800" i="1" dirty="0" err="1">
                <a:latin typeface="Ubuntu" panose="020B0504030602030204" pitchFamily="34" charset="0"/>
              </a:rPr>
              <a:t>applicationsUnderstand</a:t>
            </a:r>
            <a:r>
              <a:rPr lang="en-US" sz="2800" i="1" dirty="0">
                <a:latin typeface="Ubuntu" panose="020B0504030602030204" pitchFamily="34" charset="0"/>
              </a:rPr>
              <a:t> Deployments and how to perform rolling updates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Logging and debugging</a:t>
            </a:r>
          </a:p>
        </p:txBody>
      </p:sp>
    </p:spTree>
    <p:extLst>
      <p:ext uri="{BB962C8B-B14F-4D97-AF65-F5344CB8AC3E}">
        <p14:creationId xmlns:p14="http://schemas.microsoft.com/office/powerpoint/2010/main" val="3605640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6" y="1075654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60307" y="1011486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3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ckad</a:t>
            </a: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-cram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Deployments, Probes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2" y="1348922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73123" y="2420898"/>
            <a:ext cx="11160665" cy="368624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live-web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 is defined in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q31-live-web.yml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file and is ready for production deployment.</a:t>
            </a: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Update the YAML file with a readiness probe and a liveness probe. Both should send HTTP GET requests to the root path on the application’s port.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Deploy the updated application, ensure it starts and passes the readiness and liveness checks.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FF2E67-B211-9195-8462-A96EA3E1F897}"/>
              </a:ext>
            </a:extLst>
          </p:cNvPr>
          <p:cNvSpPr/>
          <p:nvPr/>
        </p:nvSpPr>
        <p:spPr>
          <a:xfrm>
            <a:off x="446242" y="17867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DC7F75-F2D1-BC96-4A65-ABF3CC2DF270}"/>
              </a:ext>
            </a:extLst>
          </p:cNvPr>
          <p:cNvCxnSpPr>
            <a:cxnSpLocks/>
          </p:cNvCxnSpPr>
          <p:nvPr/>
        </p:nvCxnSpPr>
        <p:spPr>
          <a:xfrm>
            <a:off x="553487" y="58930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8CCC2D-DC30-9E8C-8500-A3F095D6CCBA}"/>
              </a:ext>
            </a:extLst>
          </p:cNvPr>
          <p:cNvSpPr txBox="1"/>
          <p:nvPr/>
        </p:nvSpPr>
        <p:spPr>
          <a:xfrm>
            <a:off x="1033264" y="39245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87417D-4815-50B1-6285-2DDC24EB6D9C}"/>
              </a:ext>
            </a:extLst>
          </p:cNvPr>
          <p:cNvSpPr/>
          <p:nvPr/>
        </p:nvSpPr>
        <p:spPr>
          <a:xfrm>
            <a:off x="6353322" y="17867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E3CFC9-D0FC-C079-D43A-822D8B67BDF1}"/>
              </a:ext>
            </a:extLst>
          </p:cNvPr>
          <p:cNvCxnSpPr>
            <a:cxnSpLocks/>
          </p:cNvCxnSpPr>
          <p:nvPr/>
        </p:nvCxnSpPr>
        <p:spPr>
          <a:xfrm flipH="1">
            <a:off x="7339689" y="58930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2E7DE4-C8AD-58F7-8DFE-EF020835A96E}"/>
              </a:ext>
            </a:extLst>
          </p:cNvPr>
          <p:cNvSpPr txBox="1"/>
          <p:nvPr/>
        </p:nvSpPr>
        <p:spPr>
          <a:xfrm>
            <a:off x="6572044" y="39245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99AB0-442E-9350-E577-A49C015AE046}"/>
              </a:ext>
            </a:extLst>
          </p:cNvPr>
          <p:cNvSpPr txBox="1"/>
          <p:nvPr/>
        </p:nvSpPr>
        <p:spPr>
          <a:xfrm>
            <a:off x="3700436" y="392455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80FEB3-D7C3-6C5A-E0EA-5829FF7B6322}"/>
              </a:ext>
            </a:extLst>
          </p:cNvPr>
          <p:cNvSpPr/>
          <p:nvPr/>
        </p:nvSpPr>
        <p:spPr>
          <a:xfrm>
            <a:off x="2867881" y="178672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FF1A443-16DF-D3DF-0F45-93F4787C2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371289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37972-B2DD-1C85-0E40-A567AF788A4F}"/>
              </a:ext>
            </a:extLst>
          </p:cNvPr>
          <p:cNvSpPr txBox="1"/>
          <p:nvPr/>
        </p:nvSpPr>
        <p:spPr>
          <a:xfrm>
            <a:off x="8059181" y="371289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58B07A-206D-6700-C872-A59E4BFF112D}"/>
              </a:ext>
            </a:extLst>
          </p:cNvPr>
          <p:cNvSpPr/>
          <p:nvPr/>
        </p:nvSpPr>
        <p:spPr>
          <a:xfrm>
            <a:off x="10774208" y="103530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79705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30688" y="1175665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46019" y="1111497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3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ckad003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Deployments, Probes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4" y="1448933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58835" y="2749517"/>
            <a:ext cx="11160665" cy="368624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broken-web 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app, defined in the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q32-broken.yml 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file, is deployed but the Pods keep restarting with </a:t>
            </a:r>
            <a:r>
              <a:rPr lang="en-US" sz="28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CrashLoopBackOff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errors.</a:t>
            </a: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Troubleshoot and resolve the issue.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When resolved, all 5 Pods in the broken-web Deployment will show as ready in the output of a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kubectl get deployments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command.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286026-5088-2B47-02EF-600570C4EC4A}"/>
              </a:ext>
            </a:extLst>
          </p:cNvPr>
          <p:cNvSpPr/>
          <p:nvPr/>
        </p:nvSpPr>
        <p:spPr>
          <a:xfrm>
            <a:off x="431954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48C78C-DB5A-570F-30BA-076DCD60B54B}"/>
              </a:ext>
            </a:extLst>
          </p:cNvPr>
          <p:cNvCxnSpPr>
            <a:cxnSpLocks/>
          </p:cNvCxnSpPr>
          <p:nvPr/>
        </p:nvCxnSpPr>
        <p:spPr>
          <a:xfrm>
            <a:off x="53919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E119F8-29EF-E75C-9CE2-30F32F09597B}"/>
              </a:ext>
            </a:extLst>
          </p:cNvPr>
          <p:cNvSpPr txBox="1"/>
          <p:nvPr/>
        </p:nvSpPr>
        <p:spPr>
          <a:xfrm>
            <a:off x="1018976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F796CE-D0E5-5D4D-A0E9-6B8AB14CB244}"/>
              </a:ext>
            </a:extLst>
          </p:cNvPr>
          <p:cNvSpPr/>
          <p:nvPr/>
        </p:nvSpPr>
        <p:spPr>
          <a:xfrm>
            <a:off x="6339034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219628-A042-BFDC-D290-E0A9F1254C1C}"/>
              </a:ext>
            </a:extLst>
          </p:cNvPr>
          <p:cNvCxnSpPr>
            <a:cxnSpLocks/>
          </p:cNvCxnSpPr>
          <p:nvPr/>
        </p:nvCxnSpPr>
        <p:spPr>
          <a:xfrm flipH="1">
            <a:off x="7325401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E51DA8-86FA-1F07-0BF4-5696C81C6B93}"/>
              </a:ext>
            </a:extLst>
          </p:cNvPr>
          <p:cNvSpPr txBox="1"/>
          <p:nvPr/>
        </p:nvSpPr>
        <p:spPr>
          <a:xfrm>
            <a:off x="6557756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C84C9-477A-BEFF-4F00-4AEEF3C9F0A1}"/>
              </a:ext>
            </a:extLst>
          </p:cNvPr>
          <p:cNvSpPr txBox="1"/>
          <p:nvPr/>
        </p:nvSpPr>
        <p:spPr>
          <a:xfrm>
            <a:off x="3686148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3E6F-CCFB-71C5-44BB-5F9FE16B7694}"/>
              </a:ext>
            </a:extLst>
          </p:cNvPr>
          <p:cNvSpPr/>
          <p:nvPr/>
        </p:nvSpPr>
        <p:spPr>
          <a:xfrm>
            <a:off x="2853593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A475ED-56F7-812B-C3E6-0644170E4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075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53556B-BCF9-E5C8-3FCB-74CE030DD0EC}"/>
              </a:ext>
            </a:extLst>
          </p:cNvPr>
          <p:cNvSpPr txBox="1"/>
          <p:nvPr/>
        </p:nvSpPr>
        <p:spPr>
          <a:xfrm>
            <a:off x="8044893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AFEE0EF-1832-83C5-683C-58FFBD9A42BA}"/>
              </a:ext>
            </a:extLst>
          </p:cNvPr>
          <p:cNvSpPr/>
          <p:nvPr/>
        </p:nvSpPr>
        <p:spPr>
          <a:xfrm>
            <a:off x="10759920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56178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A4BCE-39FA-4CF9-7AC6-CF9481728F9B}"/>
              </a:ext>
            </a:extLst>
          </p:cNvPr>
          <p:cNvSpPr txBox="1"/>
          <p:nvPr/>
        </p:nvSpPr>
        <p:spPr>
          <a:xfrm>
            <a:off x="3390865" y="462058"/>
            <a:ext cx="806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4. Application Environment, </a:t>
            </a:r>
          </a:p>
          <a:p>
            <a:r>
              <a:rPr lang="en-GB" sz="5400" dirty="0">
                <a:latin typeface="Raleway Medium" pitchFamily="2" charset="77"/>
              </a:rPr>
              <a:t>Config and 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DE404-EE3A-F08B-91E4-3C107AFD9FF4}"/>
              </a:ext>
            </a:extLst>
          </p:cNvPr>
          <p:cNvSpPr txBox="1"/>
          <p:nvPr/>
        </p:nvSpPr>
        <p:spPr>
          <a:xfrm>
            <a:off x="3394508" y="3130572"/>
            <a:ext cx="81402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authentication, authorization and admission control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Resource requirements, limits and quotas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</a:t>
            </a:r>
            <a:r>
              <a:rPr lang="en-US" sz="2800" dirty="0" err="1">
                <a:latin typeface="Ubuntu" panose="020B0504030602030204" pitchFamily="34" charset="0"/>
              </a:rPr>
              <a:t>ConfigMaps</a:t>
            </a:r>
            <a:endParaRPr lang="en-US" sz="2800" dirty="0">
              <a:latin typeface="Ubuntu" panose="020B05040306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Create &amp; consume Secrets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</a:t>
            </a:r>
            <a:r>
              <a:rPr lang="en-US" sz="2800" dirty="0" err="1">
                <a:latin typeface="Ubuntu" panose="020B0504030602030204" pitchFamily="34" charset="0"/>
              </a:rPr>
              <a:t>ServiceAccounts</a:t>
            </a:r>
            <a:endParaRPr lang="en-US" sz="2800" dirty="0">
              <a:latin typeface="Ubuntu" panose="020B05040306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</a:t>
            </a:r>
            <a:r>
              <a:rPr lang="en-US" sz="2800" dirty="0" err="1">
                <a:latin typeface="Ubuntu" panose="020B0504030602030204" pitchFamily="34" charset="0"/>
              </a:rPr>
              <a:t>SecurityContexts</a:t>
            </a:r>
            <a:endParaRPr lang="en-US" sz="2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09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6" y="1189953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60307" y="1125785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4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db001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Deployments,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ConfigMaps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2" y="1463221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73123" y="2520910"/>
            <a:ext cx="11442651" cy="368624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ckad-db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 is defined in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q41-db.yml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file and is currently deployed with some hard-coded environment variables that vary between environments.</a:t>
            </a: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Move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POSTGRES_USER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,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POSTGRES_PASSWORD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, and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POSTGRES_DB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variables out of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q41-db.yml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file and into a Kubernetes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ConfigMap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Re-deploy the app, referencing the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ConfigMap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, ensure it starts properly and is using the values from the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ConfigMap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25A3C-4BAA-04C4-DECC-4E38BB7EAE04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776154-1AA5-34BA-2D7F-47E4F1FD5743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71C84-4E17-26BE-F47C-F0C273350BD0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F521A-D340-1111-5246-027A54E634D4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E1ED20-60BE-FE43-D173-28F83955647A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268C7E-7937-6F53-73D0-A49AEF476E5E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A60E74-97A3-24ED-7953-91B087478E1D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390EB6-C156-12A3-AEA9-65FC78326B0F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14FACB-6CA9-28BE-FFA3-3C3C5DE1E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1DA41C-690B-15FE-A8B4-D2E3CCD42DD5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8%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A452C77-FD66-C099-9731-298FDDD9CB9C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83895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12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DE254CCB-F919-8C3D-10E5-FF886DA8B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036" b="6036"/>
          <a:stretch>
            <a:fillRect/>
          </a:stretch>
        </p:blipFill>
        <p:spPr>
          <a:xfrm>
            <a:off x="6421035" y="866206"/>
            <a:ext cx="5129784" cy="51255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BBEC6AE-EF8B-7C2F-8F8E-DA54036E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0" y="1591980"/>
            <a:ext cx="5129784" cy="26290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855F7C-0F80-03F4-D5F3-04C889A88B14}"/>
              </a:ext>
            </a:extLst>
          </p:cNvPr>
          <p:cNvGrpSpPr/>
          <p:nvPr/>
        </p:nvGrpSpPr>
        <p:grpSpPr>
          <a:xfrm>
            <a:off x="1163699" y="4575274"/>
            <a:ext cx="3929798" cy="650202"/>
            <a:chOff x="3788952" y="4772959"/>
            <a:chExt cx="4960120" cy="820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0303D3-ED7B-F1AF-ADCF-46841F4C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8534" y="4772959"/>
              <a:ext cx="4300538" cy="82067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FDD3F-ED45-D8E7-D632-0A25EEB86EC7}"/>
                </a:ext>
              </a:extLst>
            </p:cNvPr>
            <p:cNvSpPr txBox="1"/>
            <p:nvPr/>
          </p:nvSpPr>
          <p:spPr>
            <a:xfrm>
              <a:off x="3788952" y="4772959"/>
              <a:ext cx="787461" cy="815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371600">
                <a:spcAft>
                  <a:spcPts val="600"/>
                </a:spcAft>
              </a:pPr>
              <a:r>
                <a:rPr lang="en-US" sz="3600" dirty="0">
                  <a:solidFill>
                    <a:srgbClr val="404040"/>
                  </a:solidFill>
                  <a:latin typeface="Ubuntu" panose="020B0504030602030204" pitchFamily="34" charset="0"/>
                </a:rPr>
                <a:t>@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146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6" y="1204241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60307" y="1140073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4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db001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Deployments, Config Maps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2" y="1477509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58835" y="2506621"/>
            <a:ext cx="11160665" cy="368624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ckad-db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 is defined in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q41-db.yml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file. It has been decided that the app needs a minimum of 1/10</a:t>
            </a:r>
            <a:r>
              <a:rPr lang="en-US" sz="2600" baseline="30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of a CPU and 256M of memory to run. It should also be capped at half a CPU and 512M of memory.</a:t>
            </a: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Update the application’s YAML file with these new requirements.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Re-deploy the app from the updated YAML, ensure it starts properly and is using the new CPU and memory requirements.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49B8B7-E3CC-7233-0056-94B5C64D5F31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51BEA-0A97-1D8C-9868-398DA127198D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4E73B4-08AA-6ED9-9488-736173671F4E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12F37A-1B60-197B-E678-96A0635B36F9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144FFF-F227-F845-DF26-AD4CD976520F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0ACCF1-2BF8-1F04-BFFD-7D83F85305A6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C747DB-E3D5-60AF-30EB-1220D1F13C04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4BFA87-5F74-8E12-9F40-6D2F4A84B8CC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ABF5E3-1FA9-9512-382C-6CB8D1AEC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06BE60-2EF8-388F-09EA-D33E38C64AFB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59014A-CCE7-9706-EC4D-D80EDA2991BD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84743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6" y="1218529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60307" y="1154361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4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db001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Deployments,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ConfigMaps</a:t>
            </a: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, Secrets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2" y="1491797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73123" y="2506621"/>
            <a:ext cx="11160665" cy="401553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8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ckad-db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 is defined in the </a:t>
            </a: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q41-db.yml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file and is currently running.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It has been decided to replace the </a:t>
            </a:r>
            <a:r>
              <a:rPr lang="en-US" sz="28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ConfigMap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it uses with a Kubernetes Secret.</a:t>
            </a: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0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Perform all tasks required to accomplish this and re-deploy the app.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Ensure the app starts properly and is correctly configuring the environment with the values in the Secret.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FD7540-7AF6-1CAD-D44F-6186E9E4D835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BA6F25-C319-319C-C177-CD7A3135072C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27D1FF-C7BB-C8EF-2BEF-188CD71F923F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644045-55AD-0493-BEBF-2E3AAE8EE344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EBFB8-C526-EF0A-001B-8F887886985C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59D0E4-D0BE-A523-BE0C-938F282CFCB1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A8CF9F-523E-4C9D-8387-27D836A559DD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889C8E-37C3-EA07-25D9-9FCFFD7E3F0C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19749B-E9BA-4051-C962-B10655BB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FD09D3-06E3-12E0-622F-E3ED2E5475F0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38F7BB-8A5E-0C24-931F-A23996F5369A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62943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7" y="1175668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88884" y="1125788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4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sa001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ServiceAccounts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3" y="1448936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73124" y="2535200"/>
            <a:ext cx="11160665" cy="368624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ckad-sa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 is defined in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q44-sa-app.yml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file and is currently running with no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ServiceAccount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mounted.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Create a new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ServiceAccount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for the app called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ckad-sa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and populate it with a new Secret called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ckad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-secret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Reconfigure and redeploy the app to use and mount the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ckad-sa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ServiceAccount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84A11-F935-DA04-9682-A39139E85B02}"/>
              </a:ext>
            </a:extLst>
          </p:cNvPr>
          <p:cNvSpPr/>
          <p:nvPr/>
        </p:nvSpPr>
        <p:spPr>
          <a:xfrm>
            <a:off x="446242" y="235824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91BE9E-93EF-3A87-4D07-AB5580E6BA81}"/>
              </a:ext>
            </a:extLst>
          </p:cNvPr>
          <p:cNvCxnSpPr>
            <a:cxnSpLocks/>
          </p:cNvCxnSpPr>
          <p:nvPr/>
        </p:nvCxnSpPr>
        <p:spPr>
          <a:xfrm>
            <a:off x="553487" y="646457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10188A-7E7B-3F36-5FF5-2ED2ACF4B530}"/>
              </a:ext>
            </a:extLst>
          </p:cNvPr>
          <p:cNvSpPr txBox="1"/>
          <p:nvPr/>
        </p:nvSpPr>
        <p:spPr>
          <a:xfrm>
            <a:off x="1033264" y="449607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B9B96-D2D6-49CF-9486-E290187D4271}"/>
              </a:ext>
            </a:extLst>
          </p:cNvPr>
          <p:cNvSpPr/>
          <p:nvPr/>
        </p:nvSpPr>
        <p:spPr>
          <a:xfrm>
            <a:off x="6353322" y="235824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0F6699-DEE1-C649-1799-61140A03B476}"/>
              </a:ext>
            </a:extLst>
          </p:cNvPr>
          <p:cNvCxnSpPr>
            <a:cxnSpLocks/>
          </p:cNvCxnSpPr>
          <p:nvPr/>
        </p:nvCxnSpPr>
        <p:spPr>
          <a:xfrm flipH="1">
            <a:off x="7339689" y="646457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B8D690-83DB-A3E8-EEC1-10FB83959B0A}"/>
              </a:ext>
            </a:extLst>
          </p:cNvPr>
          <p:cNvSpPr txBox="1"/>
          <p:nvPr/>
        </p:nvSpPr>
        <p:spPr>
          <a:xfrm>
            <a:off x="6572044" y="449607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61DE2-2AAB-A400-E688-AABBB2F9D6CA}"/>
              </a:ext>
            </a:extLst>
          </p:cNvPr>
          <p:cNvSpPr txBox="1"/>
          <p:nvPr/>
        </p:nvSpPr>
        <p:spPr>
          <a:xfrm>
            <a:off x="3700436" y="449607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AF13FE-3FD3-53CC-8166-CD1FD7DC5C4A}"/>
              </a:ext>
            </a:extLst>
          </p:cNvPr>
          <p:cNvSpPr/>
          <p:nvPr/>
        </p:nvSpPr>
        <p:spPr>
          <a:xfrm>
            <a:off x="2867881" y="235824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E3D041-F9EE-0520-16E1-E08082496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28441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935862-816D-335C-BE23-DA80B3B86B27}"/>
              </a:ext>
            </a:extLst>
          </p:cNvPr>
          <p:cNvSpPr txBox="1"/>
          <p:nvPr/>
        </p:nvSpPr>
        <p:spPr>
          <a:xfrm>
            <a:off x="8059181" y="428441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8%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4316DA-3855-8C97-2418-90FEF0543C74}"/>
              </a:ext>
            </a:extLst>
          </p:cNvPr>
          <p:cNvSpPr/>
          <p:nvPr/>
        </p:nvSpPr>
        <p:spPr>
          <a:xfrm>
            <a:off x="10774208" y="160682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201774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323708" y="2888827"/>
            <a:ext cx="86265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5. Services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1952333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9D7094-4DCC-94BC-437B-9CDD64E1A1F6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E09373-71D0-2AF2-7980-9277839BE4D2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36695F-A463-6D58-D7B8-A62391A6B99F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5E44E-5E2E-CEAA-63ED-4767C2FD4C07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2D259-930E-5ECE-B908-F786EF2DACC7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266E38-E0A0-68A0-23D4-64B663C5665B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1015A-CA5E-E4A2-7337-A105034B6B6C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F6482-B937-8728-7F6D-96DEE532D861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87B0A4-F22E-B0D1-57BD-F21E3FDA3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BD7086-A50B-C5C9-8271-BC7F117E3466}"/>
              </a:ext>
            </a:extLst>
          </p:cNvPr>
          <p:cNvSpPr/>
          <p:nvPr/>
        </p:nvSpPr>
        <p:spPr>
          <a:xfrm>
            <a:off x="446242" y="1184044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FBB13-790B-9CB0-536C-56594861B3A5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173F1-0B5C-51A9-9F9A-C4ACE67C37DE}"/>
              </a:ext>
            </a:extLst>
          </p:cNvPr>
          <p:cNvSpPr txBox="1"/>
          <p:nvPr/>
        </p:nvSpPr>
        <p:spPr>
          <a:xfrm>
            <a:off x="446242" y="2398852"/>
            <a:ext cx="11612408" cy="4255602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r>
              <a:rPr lang="en-GB" sz="2400" dirty="0">
                <a:latin typeface="PS TT Commons" panose="02000506040000020004" pitchFamily="2" charset="77"/>
              </a:rPr>
              <a:t>You’re in the process of deploying an application. </a:t>
            </a:r>
          </a:p>
          <a:p>
            <a:r>
              <a:rPr lang="en-GB" sz="1200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400" dirty="0">
                <a:latin typeface="PS TT Commons" panose="02000506040000020004" pitchFamily="2" charset="77"/>
              </a:rPr>
              <a:t>The database elements are up and running, but the </a:t>
            </a:r>
            <a:r>
              <a:rPr lang="en-GB" sz="2400" b="1" dirty="0">
                <a:latin typeface="PS TT Commons" panose="02000506040000020004" pitchFamily="2" charset="77"/>
              </a:rPr>
              <a:t>store-backend </a:t>
            </a:r>
            <a:r>
              <a:rPr lang="en-GB" sz="2400" dirty="0">
                <a:latin typeface="PS TT Commons" panose="02000506040000020004" pitchFamily="2" charset="77"/>
              </a:rPr>
              <a:t>Pod is failing to start.</a:t>
            </a:r>
          </a:p>
          <a:p>
            <a:r>
              <a:rPr lang="en-GB" sz="1200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400" dirty="0">
                <a:latin typeface="PS TT Commons" panose="02000506040000020004" pitchFamily="2" charset="77"/>
              </a:rPr>
              <a:t>The following files are in your working directory and are all required to run the application.</a:t>
            </a:r>
          </a:p>
          <a:p>
            <a:r>
              <a:rPr lang="en-GB" sz="1200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400" dirty="0" err="1">
                <a:latin typeface="Roboto Mono" pitchFamily="2" charset="0"/>
                <a:ea typeface="Roboto Mono" pitchFamily="2" charset="0"/>
              </a:rPr>
              <a:t>db.yml</a:t>
            </a:r>
            <a:r>
              <a:rPr lang="en-GB" sz="24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GB" sz="2400" dirty="0" err="1">
                <a:latin typeface="Roboto Mono" pitchFamily="2" charset="0"/>
                <a:ea typeface="Roboto Mono" pitchFamily="2" charset="0"/>
              </a:rPr>
              <a:t>backend.yml</a:t>
            </a:r>
            <a:r>
              <a:rPr lang="en-GB" sz="24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GB" sz="2400" dirty="0" err="1">
                <a:latin typeface="Roboto Mono" pitchFamily="2" charset="0"/>
                <a:ea typeface="Roboto Mono" pitchFamily="2" charset="0"/>
              </a:rPr>
              <a:t>netpol.yml</a:t>
            </a:r>
            <a:r>
              <a:rPr lang="en-GB" sz="24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GB" sz="2400" dirty="0" err="1">
                <a:latin typeface="Roboto Mono" pitchFamily="2" charset="0"/>
                <a:ea typeface="Roboto Mono" pitchFamily="2" charset="0"/>
              </a:rPr>
              <a:t>deny.yml</a:t>
            </a:r>
            <a:endParaRPr lang="en-GB" sz="2400" dirty="0">
              <a:latin typeface="Roboto Mono" pitchFamily="2" charset="0"/>
              <a:ea typeface="Roboto Mono" pitchFamily="2" charset="0"/>
            </a:endParaRPr>
          </a:p>
          <a:p>
            <a:endParaRPr lang="en-GB" sz="1200" dirty="0">
              <a:latin typeface="PS TT Commons" panose="02000506040000020004" pitchFamily="2" charset="77"/>
            </a:endParaRPr>
          </a:p>
          <a:p>
            <a:r>
              <a:rPr lang="en-GB" sz="2400" b="1" dirty="0">
                <a:latin typeface="PS TT Commons" panose="02000506040000020004" pitchFamily="2" charset="77"/>
              </a:rPr>
              <a:t>Task</a:t>
            </a:r>
          </a:p>
          <a:p>
            <a:endParaRPr lang="en-GB" sz="1200" dirty="0">
              <a:latin typeface="PS TT Commons" panose="02000506040000020004" pitchFamily="2" charset="77"/>
            </a:endParaRPr>
          </a:p>
          <a:p>
            <a:r>
              <a:rPr lang="en-GB" sz="2400" dirty="0">
                <a:latin typeface="PS TT Commons" panose="02000506040000020004" pitchFamily="2" charset="77"/>
              </a:rPr>
              <a:t>Troubleshoot and fix the issue. When completed, the store-backend Pod should enter the </a:t>
            </a:r>
            <a:r>
              <a:rPr lang="en-GB" sz="2400" b="1" dirty="0">
                <a:latin typeface="PS TT Commons" panose="02000506040000020004" pitchFamily="2" charset="77"/>
              </a:rPr>
              <a:t>Running</a:t>
            </a:r>
            <a:r>
              <a:rPr lang="en-GB" sz="2400" dirty="0">
                <a:latin typeface="PS TT Commons" panose="02000506040000020004" pitchFamily="2" charset="77"/>
              </a:rPr>
              <a:t> phase </a:t>
            </a:r>
            <a:endParaRPr lang="en-US" sz="24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PS TT Commons" charset="0"/>
            </a:endParaRPr>
          </a:p>
        </p:txBody>
      </p:sp>
      <p:pic>
        <p:nvPicPr>
          <p:cNvPr id="21" name="Picture 20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D73F204-5039-5916-DFED-F0A913840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7" y="1457311"/>
            <a:ext cx="564445" cy="536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B46448-4D73-6E84-57F2-69D0822C2328}"/>
              </a:ext>
            </a:extLst>
          </p:cNvPr>
          <p:cNvSpPr txBox="1"/>
          <p:nvPr/>
        </p:nvSpPr>
        <p:spPr>
          <a:xfrm>
            <a:off x="1474095" y="1134653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5/q51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detroit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NetworkPolicies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884A87-9807-9082-BA55-658A8B0BDF93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452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3173F1-0B5C-51A9-9F9A-C4ACE67C37DE}"/>
              </a:ext>
            </a:extLst>
          </p:cNvPr>
          <p:cNvSpPr txBox="1"/>
          <p:nvPr/>
        </p:nvSpPr>
        <p:spPr>
          <a:xfrm>
            <a:off x="441383" y="2780482"/>
            <a:ext cx="11118081" cy="3834628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r>
              <a:rPr lang="en-GB" sz="2800" dirty="0">
                <a:latin typeface="PS TT Commons" panose="02000506040000020004" pitchFamily="2" charset="77"/>
              </a:rPr>
              <a:t>There’s an app called </a:t>
            </a:r>
            <a:r>
              <a:rPr lang="en-GB" sz="2800" b="1" dirty="0">
                <a:latin typeface="PS TT Commons" panose="02000506040000020004" pitchFamily="2" charset="77"/>
              </a:rPr>
              <a:t>web-</a:t>
            </a:r>
            <a:r>
              <a:rPr lang="en-GB" sz="2800" b="1" dirty="0" err="1">
                <a:latin typeface="PS TT Commons" panose="02000506040000020004" pitchFamily="2" charset="77"/>
              </a:rPr>
              <a:t>fe</a:t>
            </a:r>
            <a:r>
              <a:rPr lang="en-GB" sz="2800" b="1" dirty="0">
                <a:latin typeface="PS TT Commons" panose="02000506040000020004" pitchFamily="2" charset="77"/>
              </a:rPr>
              <a:t> </a:t>
            </a:r>
            <a:r>
              <a:rPr lang="en-GB" sz="2800" dirty="0">
                <a:latin typeface="PS TT Commons" panose="02000506040000020004" pitchFamily="2" charset="77"/>
              </a:rPr>
              <a:t>defined in the </a:t>
            </a:r>
            <a:r>
              <a:rPr lang="en-GB" sz="2800" b="1" dirty="0">
                <a:latin typeface="PS TT Commons" panose="02000506040000020004" pitchFamily="2" charset="77"/>
              </a:rPr>
              <a:t>q52-app.yml </a:t>
            </a:r>
            <a:r>
              <a:rPr lang="en-GB" sz="2800" dirty="0">
                <a:latin typeface="PS TT Commons" panose="02000506040000020004" pitchFamily="2" charset="77"/>
              </a:rPr>
              <a:t>file.</a:t>
            </a:r>
          </a:p>
          <a:p>
            <a:r>
              <a:rPr lang="en-GB" sz="2800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800" dirty="0">
                <a:latin typeface="PS TT Commons" panose="02000506040000020004" pitchFamily="2" charset="77"/>
              </a:rPr>
              <a:t>It’s designed to deploy 5 replicas that are accessible on </a:t>
            </a:r>
            <a:r>
              <a:rPr lang="en-GB" sz="2800" b="1" dirty="0">
                <a:latin typeface="PS TT Commons" panose="02000506040000020004" pitchFamily="2" charset="77"/>
              </a:rPr>
              <a:t>port 8080 </a:t>
            </a:r>
            <a:r>
              <a:rPr lang="en-GB" sz="2800" dirty="0">
                <a:latin typeface="PS TT Commons" panose="02000506040000020004" pitchFamily="2" charset="77"/>
              </a:rPr>
              <a:t>via the </a:t>
            </a:r>
            <a:r>
              <a:rPr lang="en-GB" sz="2800" b="1" dirty="0">
                <a:latin typeface="PS TT Commons" panose="02000506040000020004" pitchFamily="2" charset="77"/>
              </a:rPr>
              <a:t>Service called web</a:t>
            </a:r>
            <a:r>
              <a:rPr lang="en-GB" sz="2800" dirty="0">
                <a:latin typeface="PS TT Commons" panose="02000506040000020004" pitchFamily="2" charset="77"/>
              </a:rPr>
              <a:t>. However, the Service is not sending traffic to the replicas.</a:t>
            </a:r>
          </a:p>
          <a:p>
            <a:endParaRPr lang="en-GB" sz="2400" dirty="0">
              <a:latin typeface="PS TT Commons" panose="02000506040000020004" pitchFamily="2" charset="77"/>
            </a:endParaRPr>
          </a:p>
          <a:p>
            <a:r>
              <a:rPr lang="en-GB" sz="2800" b="1" dirty="0">
                <a:latin typeface="PS TT Commons" panose="02000506040000020004" pitchFamily="2" charset="77"/>
              </a:rPr>
              <a:t>Task</a:t>
            </a:r>
          </a:p>
          <a:p>
            <a:r>
              <a:rPr lang="en-GB" sz="2400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800" dirty="0">
                <a:latin typeface="PS TT Commons" panose="02000506040000020004" pitchFamily="2" charset="77"/>
              </a:rPr>
              <a:t>Troubleshoot and resolve the problem.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F51488-96FF-A381-221D-B195C4511D49}"/>
              </a:ext>
            </a:extLst>
          </p:cNvPr>
          <p:cNvSpPr/>
          <p:nvPr/>
        </p:nvSpPr>
        <p:spPr>
          <a:xfrm>
            <a:off x="441383" y="1305151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C19144F-F77B-84BD-98F7-2387F06F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28" y="1578419"/>
            <a:ext cx="564445" cy="536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772008-9E8C-AD9F-45B1-CD1DFDB5EF80}"/>
              </a:ext>
            </a:extLst>
          </p:cNvPr>
          <p:cNvSpPr txBox="1"/>
          <p:nvPr/>
        </p:nvSpPr>
        <p:spPr>
          <a:xfrm>
            <a:off x="1499807" y="1256014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5/q52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kubecon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Volumes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940F3-E9C0-54A3-6C3D-941F7AC297B1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E8AF2A-EEBB-52E2-72CA-F79597FE7732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618E54-5029-1F6B-8429-7F100FC5EEE7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DB494-5563-D241-3A80-E98673BC8448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D56726-A57A-9AB1-5915-8BF5640E1AD8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6FE9E5-7DB6-E42A-3E5C-B8AFCE148D86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62AABF-E98A-702E-160D-F764EA79B5FC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3C9B64-8EE4-B13F-1150-841B7BC8ED44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0CA873-3A53-7D82-2ECE-F225A0EA9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A52258-3605-5013-BE47-DB880717BB5C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6%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319914-3EBD-DD64-379A-95574F609918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301328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3173F1-0B5C-51A9-9F9A-C4ACE67C37DE}"/>
              </a:ext>
            </a:extLst>
          </p:cNvPr>
          <p:cNvSpPr txBox="1"/>
          <p:nvPr/>
        </p:nvSpPr>
        <p:spPr>
          <a:xfrm>
            <a:off x="441383" y="2594467"/>
            <a:ext cx="10887597" cy="3283285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There’s an app called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videos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and and app called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books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. Both are defined in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q53-app.yml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. The app has two ClusterIP Services called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svc-videos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and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svc-books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 These apps and Services should be exposed to the internet via an Ingress.</a:t>
            </a:r>
          </a:p>
          <a:p>
            <a:endParaRPr lang="en-US" sz="24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PS TT Commons" charset="0"/>
            </a:endParaRPr>
          </a:p>
          <a:p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The app does not appear to be exposed to the internet.</a:t>
            </a:r>
          </a:p>
          <a:p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 </a:t>
            </a:r>
          </a:p>
          <a:p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Task</a:t>
            </a:r>
          </a:p>
          <a:p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 </a:t>
            </a:r>
          </a:p>
          <a:p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Troubleshoot and fix the issue so that both apps/Services are exposed via a single Ingress.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30688" y="1275984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4" y="1549252"/>
            <a:ext cx="564445" cy="536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5915B5-D939-82D6-A9A6-3408A211C6A1}"/>
              </a:ext>
            </a:extLst>
          </p:cNvPr>
          <p:cNvSpPr txBox="1"/>
          <p:nvPr/>
        </p:nvSpPr>
        <p:spPr>
          <a:xfrm>
            <a:off x="1510565" y="1217853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5/q53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ckad-ftw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Services, Ingress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56023-03AA-D43F-EDC0-CE2B04D9E4D3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785B6C-B0F5-215A-F32C-557D15C8E7C9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6B3303-BEFF-9D2F-B81A-117388469A6E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CEED89-ABC4-2F0D-0417-28D5E8B717BB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7021A2-304A-6C21-8CD7-BECD8A9D40BD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7C78027-3FCF-E909-7498-0A6AC212F001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0925EA-E2CD-5794-90A4-B586A5E54E93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43160B-EFC5-9C31-BCBD-6C1C86EB5C06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64EC8C-3E93-69AD-5D2A-601BFEA48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A3203D-F1C8-D66C-7ECC-51C5B73640B3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5CA6DD-DA29-FD6E-828F-913409986433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01656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BBEC6AE-EF8B-7C2F-8F8E-DA54036E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591980"/>
            <a:ext cx="5129784" cy="26290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855F7C-0F80-03F4-D5F3-04C889A88B14}"/>
              </a:ext>
            </a:extLst>
          </p:cNvPr>
          <p:cNvGrpSpPr/>
          <p:nvPr/>
        </p:nvGrpSpPr>
        <p:grpSpPr>
          <a:xfrm>
            <a:off x="1163699" y="4575274"/>
            <a:ext cx="3929798" cy="650202"/>
            <a:chOff x="3788952" y="4772959"/>
            <a:chExt cx="4960120" cy="820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0303D3-ED7B-F1AF-ADCF-46841F4C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8534" y="4772959"/>
              <a:ext cx="4300538" cy="82067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FDD3F-ED45-D8E7-D632-0A25EEB86EC7}"/>
                </a:ext>
              </a:extLst>
            </p:cNvPr>
            <p:cNvSpPr txBox="1"/>
            <p:nvPr/>
          </p:nvSpPr>
          <p:spPr>
            <a:xfrm>
              <a:off x="3788952" y="4772959"/>
              <a:ext cx="787461" cy="815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371600">
                <a:spcAft>
                  <a:spcPts val="600"/>
                </a:spcAft>
              </a:pPr>
              <a:r>
                <a:rPr lang="en-US" sz="3600" dirty="0">
                  <a:solidFill>
                    <a:srgbClr val="404040"/>
                  </a:solidFill>
                  <a:latin typeface="Ubuntu" panose="020B0504030602030204" pitchFamily="34" charset="0"/>
                </a:rPr>
                <a:t>@</a:t>
              </a:r>
            </a:p>
          </p:txBody>
        </p:sp>
      </p:grpSp>
      <p:pic>
        <p:nvPicPr>
          <p:cNvPr id="2" name="Picture 2" descr="Linode Logo PNG Transparent &amp; SVG Vector - Freebie Supply">
            <a:extLst>
              <a:ext uri="{FF2B5EF4-FFF2-40B4-BE49-F238E27FC236}">
                <a16:creationId xmlns:a16="http://schemas.microsoft.com/office/drawing/2014/main" id="{70ED8E07-2A7D-1513-63B8-63943C8C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393" y="4119790"/>
            <a:ext cx="3980046" cy="1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CC15E5-BA99-1776-B59C-9EE081DE471F}"/>
              </a:ext>
            </a:extLst>
          </p:cNvPr>
          <p:cNvSpPr txBox="1"/>
          <p:nvPr/>
        </p:nvSpPr>
        <p:spPr>
          <a:xfrm>
            <a:off x="6884218" y="1657346"/>
            <a:ext cx="4457054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Delete your environment</a:t>
            </a:r>
          </a:p>
          <a:p>
            <a:pPr algn="ctr"/>
            <a:r>
              <a:rPr lang="en-US" sz="3200" dirty="0"/>
              <a:t>LKE clusters</a:t>
            </a:r>
          </a:p>
          <a:p>
            <a:pPr algn="ctr"/>
            <a:r>
              <a:rPr lang="en-US" sz="3200" dirty="0" err="1"/>
              <a:t>NodeBalancers</a:t>
            </a:r>
            <a:endParaRPr lang="en-US" sz="3200" dirty="0"/>
          </a:p>
          <a:p>
            <a:pPr algn="ctr"/>
            <a:r>
              <a:rPr lang="en-US" sz="3200" dirty="0"/>
              <a:t>Volumes</a:t>
            </a:r>
          </a:p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3520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323708" y="2888827"/>
            <a:ext cx="8626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Extra time</a:t>
            </a:r>
          </a:p>
        </p:txBody>
      </p:sp>
    </p:spTree>
    <p:extLst>
      <p:ext uri="{BB962C8B-B14F-4D97-AF65-F5344CB8AC3E}">
        <p14:creationId xmlns:p14="http://schemas.microsoft.com/office/powerpoint/2010/main" val="35214133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9D7094-4DCC-94BC-437B-9CDD64E1A1F6}"/>
              </a:ext>
            </a:extLst>
          </p:cNvPr>
          <p:cNvSpPr/>
          <p:nvPr/>
        </p:nvSpPr>
        <p:spPr>
          <a:xfrm>
            <a:off x="598551" y="19275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E09373-71D0-2AF2-7980-9277839BE4D2}"/>
              </a:ext>
            </a:extLst>
          </p:cNvPr>
          <p:cNvCxnSpPr>
            <a:cxnSpLocks/>
          </p:cNvCxnSpPr>
          <p:nvPr/>
        </p:nvCxnSpPr>
        <p:spPr>
          <a:xfrm>
            <a:off x="705796" y="60338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36695F-A463-6D58-D7B8-A62391A6B99F}"/>
              </a:ext>
            </a:extLst>
          </p:cNvPr>
          <p:cNvSpPr txBox="1"/>
          <p:nvPr/>
        </p:nvSpPr>
        <p:spPr>
          <a:xfrm>
            <a:off x="1185573" y="40653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5E44E-5E2E-CEAA-63ED-4767C2FD4C07}"/>
              </a:ext>
            </a:extLst>
          </p:cNvPr>
          <p:cNvSpPr/>
          <p:nvPr/>
        </p:nvSpPr>
        <p:spPr>
          <a:xfrm>
            <a:off x="7291451" y="19275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2D259-930E-5ECE-B908-F786EF2DACC7}"/>
              </a:ext>
            </a:extLst>
          </p:cNvPr>
          <p:cNvCxnSpPr>
            <a:cxnSpLocks/>
          </p:cNvCxnSpPr>
          <p:nvPr/>
        </p:nvCxnSpPr>
        <p:spPr>
          <a:xfrm flipH="1">
            <a:off x="8277818" y="60338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266E38-E0A0-68A0-23D4-64B663C5665B}"/>
              </a:ext>
            </a:extLst>
          </p:cNvPr>
          <p:cNvSpPr txBox="1"/>
          <p:nvPr/>
        </p:nvSpPr>
        <p:spPr>
          <a:xfrm>
            <a:off x="7510173" y="40653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1015A-CA5E-E4A2-7337-A105034B6B6C}"/>
              </a:ext>
            </a:extLst>
          </p:cNvPr>
          <p:cNvSpPr txBox="1"/>
          <p:nvPr/>
        </p:nvSpPr>
        <p:spPr>
          <a:xfrm>
            <a:off x="4295661" y="406535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F6482-B937-8728-7F6D-96DEE532D861}"/>
              </a:ext>
            </a:extLst>
          </p:cNvPr>
          <p:cNvSpPr/>
          <p:nvPr/>
        </p:nvSpPr>
        <p:spPr>
          <a:xfrm>
            <a:off x="3463106" y="192752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87B0A4-F22E-B0D1-57BD-F21E3FDA3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588" y="385368"/>
            <a:ext cx="555591" cy="436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9FBB13-790B-9CB0-536C-56594861B3A5}"/>
              </a:ext>
            </a:extLst>
          </p:cNvPr>
          <p:cNvSpPr txBox="1"/>
          <p:nvPr/>
        </p:nvSpPr>
        <p:spPr>
          <a:xfrm>
            <a:off x="8954445" y="385368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6%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173F1-0B5C-51A9-9F9A-C4ACE67C37DE}"/>
              </a:ext>
            </a:extLst>
          </p:cNvPr>
          <p:cNvSpPr txBox="1"/>
          <p:nvPr/>
        </p:nvSpPr>
        <p:spPr>
          <a:xfrm>
            <a:off x="598551" y="2402742"/>
            <a:ext cx="10887597" cy="451917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r>
              <a:rPr lang="en-GB" sz="2133" dirty="0">
                <a:latin typeface="PS TT Commons" panose="02000506040000020004" pitchFamily="2" charset="77"/>
              </a:rPr>
              <a:t>Your developers have designed an app with two microservices called </a:t>
            </a:r>
            <a:r>
              <a:rPr lang="en-GB" sz="2133" b="1" dirty="0">
                <a:latin typeface="PS TT Commons" panose="02000506040000020004" pitchFamily="2" charset="77"/>
              </a:rPr>
              <a:t>store-backend</a:t>
            </a:r>
            <a:r>
              <a:rPr lang="en-GB" sz="2133" dirty="0">
                <a:latin typeface="PS TT Commons" panose="02000506040000020004" pitchFamily="2" charset="77"/>
              </a:rPr>
              <a:t> and </a:t>
            </a:r>
            <a:r>
              <a:rPr lang="en-GB" sz="2133" b="1" dirty="0">
                <a:latin typeface="PS TT Commons" panose="02000506040000020004" pitchFamily="2" charset="77"/>
              </a:rPr>
              <a:t>store-db</a:t>
            </a:r>
            <a:r>
              <a:rPr lang="en-GB" sz="2133" dirty="0">
                <a:latin typeface="PS TT Commons" panose="02000506040000020004" pitchFamily="2" charset="77"/>
              </a:rPr>
              <a:t>. They’re defined in </a:t>
            </a:r>
            <a:r>
              <a:rPr lang="en-GB" sz="2133" b="1" dirty="0" err="1">
                <a:latin typeface="PS TT Commons" panose="02000506040000020004" pitchFamily="2" charset="77"/>
              </a:rPr>
              <a:t>backend.yml</a:t>
            </a:r>
            <a:r>
              <a:rPr lang="en-GB" sz="2133" dirty="0">
                <a:latin typeface="PS TT Commons" panose="02000506040000020004" pitchFamily="2" charset="77"/>
              </a:rPr>
              <a:t> and </a:t>
            </a:r>
            <a:r>
              <a:rPr lang="en-GB" sz="2133" b="1" dirty="0" err="1">
                <a:latin typeface="PS TT Commons" panose="02000506040000020004" pitchFamily="2" charset="77"/>
              </a:rPr>
              <a:t>db.yml</a:t>
            </a:r>
            <a:r>
              <a:rPr lang="en-GB" sz="2133" dirty="0">
                <a:latin typeface="PS TT Commons" panose="02000506040000020004" pitchFamily="2" charset="77"/>
              </a:rPr>
              <a:t> and both can scale to be multiple Pods.</a:t>
            </a:r>
          </a:p>
          <a:p>
            <a:r>
              <a:rPr lang="en-GB" sz="2133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133" dirty="0">
                <a:latin typeface="PS TT Commons" panose="02000506040000020004" pitchFamily="2" charset="77"/>
              </a:rPr>
              <a:t>The backend Pods need a reliable way to connect to the </a:t>
            </a:r>
            <a:r>
              <a:rPr lang="en-GB" sz="2133" b="1" dirty="0">
                <a:latin typeface="PS TT Commons" panose="02000506040000020004" pitchFamily="2" charset="77"/>
              </a:rPr>
              <a:t>store-</a:t>
            </a:r>
            <a:r>
              <a:rPr lang="en-GB" sz="2133" b="1">
                <a:latin typeface="PS TT Commons" panose="02000506040000020004" pitchFamily="2" charset="77"/>
              </a:rPr>
              <a:t>db</a:t>
            </a:r>
            <a:r>
              <a:rPr lang="en-GB" sz="2133">
                <a:latin typeface="PS TT Commons" panose="02000506040000020004" pitchFamily="2" charset="77"/>
              </a:rPr>
              <a:t> </a:t>
            </a:r>
            <a:r>
              <a:rPr lang="en-GB" sz="2133" dirty="0">
                <a:latin typeface="PS TT Commons" panose="02000506040000020004" pitchFamily="2" charset="77"/>
              </a:rPr>
              <a:t>microservice via a DNS name called </a:t>
            </a:r>
            <a:r>
              <a:rPr lang="en-GB" sz="2133" b="1" dirty="0" err="1">
                <a:latin typeface="PS TT Commons" panose="02000506040000020004" pitchFamily="2" charset="77"/>
              </a:rPr>
              <a:t>db</a:t>
            </a:r>
            <a:r>
              <a:rPr lang="en-GB" sz="2133" b="1" dirty="0">
                <a:latin typeface="PS TT Commons" panose="02000506040000020004" pitchFamily="2" charset="77"/>
              </a:rPr>
              <a:t> </a:t>
            </a:r>
            <a:r>
              <a:rPr lang="en-GB" sz="2133" dirty="0">
                <a:latin typeface="PS TT Commons" panose="02000506040000020004" pitchFamily="2" charset="77"/>
              </a:rPr>
              <a:t>on </a:t>
            </a:r>
            <a:r>
              <a:rPr lang="en-GB" sz="2133" b="1" dirty="0">
                <a:latin typeface="PS TT Commons" panose="02000506040000020004" pitchFamily="2" charset="77"/>
              </a:rPr>
              <a:t>TCP 5432</a:t>
            </a:r>
            <a:r>
              <a:rPr lang="en-GB" sz="2133" dirty="0">
                <a:latin typeface="PS TT Commons" panose="02000506040000020004" pitchFamily="2" charset="77"/>
              </a:rPr>
              <a:t>.</a:t>
            </a:r>
          </a:p>
          <a:p>
            <a:r>
              <a:rPr lang="en-GB" sz="2133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133" dirty="0">
                <a:latin typeface="PS TT Commons" panose="02000506040000020004" pitchFamily="2" charset="77"/>
              </a:rPr>
              <a:t>Both microservices are deployed to the dev Namespace. However, the backend microservice has not started as the </a:t>
            </a:r>
            <a:r>
              <a:rPr lang="en-GB" sz="2133" b="1" dirty="0" err="1">
                <a:latin typeface="PS TT Commons" panose="02000506040000020004" pitchFamily="2" charset="77"/>
              </a:rPr>
              <a:t>db</a:t>
            </a:r>
            <a:r>
              <a:rPr lang="en-GB" sz="2133" dirty="0">
                <a:latin typeface="PS TT Commons" panose="02000506040000020004" pitchFamily="2" charset="77"/>
              </a:rPr>
              <a:t> DNS endpoint has not been created.</a:t>
            </a:r>
          </a:p>
          <a:p>
            <a:endParaRPr lang="en-GB" sz="1067" dirty="0">
              <a:latin typeface="PS TT Commons" panose="02000506040000020004" pitchFamily="2" charset="77"/>
            </a:endParaRPr>
          </a:p>
          <a:p>
            <a:r>
              <a:rPr lang="en-GB" sz="2133" b="1" dirty="0">
                <a:latin typeface="PS TT Commons" panose="02000506040000020004" pitchFamily="2" charset="77"/>
              </a:rPr>
              <a:t>Task</a:t>
            </a:r>
          </a:p>
          <a:p>
            <a:r>
              <a:rPr lang="en-GB" sz="1067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133" dirty="0">
                <a:latin typeface="PS TT Commons" panose="02000506040000020004" pitchFamily="2" charset="77"/>
              </a:rPr>
              <a:t>Create and deploy the highly available </a:t>
            </a:r>
            <a:r>
              <a:rPr lang="en-GB" sz="2133" b="1" dirty="0" err="1">
                <a:latin typeface="PS TT Commons" panose="02000506040000020004" pitchFamily="2" charset="77"/>
              </a:rPr>
              <a:t>db</a:t>
            </a:r>
            <a:r>
              <a:rPr lang="en-GB" sz="2133" b="1" dirty="0">
                <a:latin typeface="PS TT Commons" panose="02000506040000020004" pitchFamily="2" charset="77"/>
              </a:rPr>
              <a:t> </a:t>
            </a:r>
            <a:r>
              <a:rPr lang="en-GB" sz="2133" dirty="0">
                <a:latin typeface="PS TT Commons" panose="02000506040000020004" pitchFamily="2" charset="77"/>
              </a:rPr>
              <a:t>network endpoint. When successfully deployed, the backend microservice will start. 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PS TT Commo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587856" y="1184087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603187" y="1119919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Cluster: ckad0014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dev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Services, Pods, Deployments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02" y="1457355"/>
            <a:ext cx="564445" cy="5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A97DFC-CC06-DE0F-8A4F-B51F20B2F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48" y="571864"/>
            <a:ext cx="8683504" cy="188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inode Logo PNG Transparent &amp; SVG Vector - Freebie Supply">
            <a:extLst>
              <a:ext uri="{FF2B5EF4-FFF2-40B4-BE49-F238E27FC236}">
                <a16:creationId xmlns:a16="http://schemas.microsoft.com/office/drawing/2014/main" id="{7A8B7D77-0D05-1AF9-B1CA-37E0C15AD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48" y="3001561"/>
            <a:ext cx="8683504" cy="33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01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hub Logo - Free social media icons">
            <a:extLst>
              <a:ext uri="{FF2B5EF4-FFF2-40B4-BE49-F238E27FC236}">
                <a16:creationId xmlns:a16="http://schemas.microsoft.com/office/drawing/2014/main" id="{DB01CC0F-EA80-1A99-5D07-8DE3C225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92" y="2324658"/>
            <a:ext cx="2208684" cy="22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3A24E-196A-78DF-BD69-12ECD3BFA8E3}"/>
              </a:ext>
            </a:extLst>
          </p:cNvPr>
          <p:cNvSpPr txBox="1"/>
          <p:nvPr/>
        </p:nvSpPr>
        <p:spPr>
          <a:xfrm>
            <a:off x="2853732" y="3136612"/>
            <a:ext cx="8520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/nigelpoulton/</a:t>
            </a:r>
            <a:r>
              <a:rPr lang="en-US" sz="3200" dirty="0" err="1"/>
              <a:t>ckad</a:t>
            </a:r>
            <a:r>
              <a:rPr lang="en-US" sz="3200" dirty="0"/>
              <a:t>-exam-cram</a:t>
            </a:r>
          </a:p>
        </p:txBody>
      </p:sp>
    </p:spTree>
    <p:extLst>
      <p:ext uri="{BB962C8B-B14F-4D97-AF65-F5344CB8AC3E}">
        <p14:creationId xmlns:p14="http://schemas.microsoft.com/office/powerpoint/2010/main" val="719528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120561" y="904622"/>
            <a:ext cx="8927414" cy="5048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Raleway Medium" pitchFamily="2" charset="77"/>
              </a:rPr>
              <a:t>CKAD Domains &amp; Competencies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Raleway Medium" pitchFamily="2" charset="7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latin typeface="Raleway Medium" pitchFamily="2" charset="77"/>
              </a:rPr>
              <a:t>Application Design and Build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latin typeface="Raleway Medium" pitchFamily="2" charset="77"/>
              </a:rPr>
              <a:t>Application Deployment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latin typeface="Raleway Medium" pitchFamily="2" charset="77"/>
              </a:rPr>
              <a:t>Application Observability and Maintenance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latin typeface="Raleway Medium" pitchFamily="2" charset="77"/>
              </a:rPr>
              <a:t>Application Environment, Configuration and Security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latin typeface="Raleway Medium" pitchFamily="2" charset="77"/>
              </a:rPr>
              <a:t>Services and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27C4-3A48-AF4B-A194-A82BB31CC107}"/>
              </a:ext>
            </a:extLst>
          </p:cNvPr>
          <p:cNvSpPr txBox="1"/>
          <p:nvPr/>
        </p:nvSpPr>
        <p:spPr>
          <a:xfrm>
            <a:off x="0" y="3105834"/>
            <a:ext cx="232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Agenda</a:t>
            </a:r>
            <a:endParaRPr lang="en-GB" sz="3600" b="1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3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394508" y="783327"/>
            <a:ext cx="8140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Application Design and Build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B97E3-26D0-8560-8889-3A87E12ECCA5}"/>
              </a:ext>
            </a:extLst>
          </p:cNvPr>
          <p:cNvSpPr txBox="1"/>
          <p:nvPr/>
        </p:nvSpPr>
        <p:spPr>
          <a:xfrm>
            <a:off x="3394508" y="2917730"/>
            <a:ext cx="8342348" cy="1942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Jobs and </a:t>
            </a:r>
            <a:r>
              <a:rPr lang="en-US" sz="2800" dirty="0" err="1">
                <a:latin typeface="Ubuntu" panose="020B0504030602030204" pitchFamily="34" charset="0"/>
              </a:rPr>
              <a:t>CronJobs</a:t>
            </a:r>
            <a:endParaRPr lang="en-US" sz="2800" dirty="0">
              <a:latin typeface="Ubuntu" panose="020B050403060203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multi-container Pod design patterns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Utilize persistent and ephemeral volumes</a:t>
            </a:r>
          </a:p>
        </p:txBody>
      </p:sp>
    </p:spTree>
    <p:extLst>
      <p:ext uri="{BB962C8B-B14F-4D97-AF65-F5344CB8AC3E}">
        <p14:creationId xmlns:p14="http://schemas.microsoft.com/office/powerpoint/2010/main" val="349094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6" y="1304257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60307" y="1240089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pluralsight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Jobs, Pods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2" y="1577525"/>
            <a:ext cx="564445" cy="536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A6A1F0-8BEE-02E2-E558-824BE039AC22}"/>
              </a:ext>
            </a:extLst>
          </p:cNvPr>
          <p:cNvSpPr txBox="1"/>
          <p:nvPr/>
        </p:nvSpPr>
        <p:spPr>
          <a:xfrm>
            <a:off x="432930" y="4097724"/>
            <a:ext cx="11421922" cy="778933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Create a new </a:t>
            </a: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Job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in 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the </a:t>
            </a:r>
            <a:r>
              <a:rPr lang="en-US" sz="3200" b="1" dirty="0" err="1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Roboto Mono" pitchFamily="2" charset="0"/>
                <a:cs typeface="PS TT Commons" charset="0"/>
              </a:rPr>
              <a:t>pluralsight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 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Namespace that runs the Pod defined in </a:t>
            </a: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q11-smash-pod.yml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9D8313-561B-0C13-5CFA-56752EE4C365}"/>
              </a:ext>
            </a:extLst>
          </p:cNvPr>
          <p:cNvSpPr txBox="1"/>
          <p:nvPr/>
        </p:nvSpPr>
        <p:spPr>
          <a:xfrm>
            <a:off x="432930" y="3656814"/>
            <a:ext cx="911346" cy="403619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79541-47EB-AF49-1109-97D19B300C92}"/>
              </a:ext>
            </a:extLst>
          </p:cNvPr>
          <p:cNvSpPr txBox="1"/>
          <p:nvPr/>
        </p:nvSpPr>
        <p:spPr>
          <a:xfrm>
            <a:off x="444975" y="2839949"/>
            <a:ext cx="11742258" cy="433301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There’s a single-container Pod defined in </a:t>
            </a: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q11-smash-pod.yml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C360F2-6BF4-CA47-30A4-A5C15F1535D5}"/>
              </a:ext>
            </a:extLst>
          </p:cNvPr>
          <p:cNvSpPr txBox="1"/>
          <p:nvPr/>
        </p:nvSpPr>
        <p:spPr>
          <a:xfrm>
            <a:off x="432930" y="5784644"/>
            <a:ext cx="11421922" cy="778933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Deploy the new Job and ensure the new Job runs five times, one job after the other.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3ED29A-658F-55FA-8D6E-41ED0D3A5DDF}"/>
              </a:ext>
            </a:extLst>
          </p:cNvPr>
          <p:cNvSpPr txBox="1"/>
          <p:nvPr/>
        </p:nvSpPr>
        <p:spPr>
          <a:xfrm>
            <a:off x="432930" y="5329451"/>
            <a:ext cx="911346" cy="403619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DB3634-78C2-78F6-D459-7D0A0C2FC1BF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E9D8E1-E50E-3F97-B2EA-BF58A861B50A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1AAE19-7466-5091-E1E5-E2EC9FF3F0D3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5EBFA1-8BB5-2884-DDB2-5F1A400FB29C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230BA1-6319-2A16-D6C8-654E7EB9A67D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B43B8A8-94BB-7EB1-CEFD-97BE4BB6F712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C1BCC9-5451-2DD6-2D45-ED0C3416C468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1262E-77F3-5491-C801-623CBDDF3BE0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9458C0-2D8B-312C-1DE3-253CEED3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FBBF67-FE1F-D753-C029-3B5F43F77236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D977A4-68E3-B041-4043-FE2590812DD7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88888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30689" y="1189956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46020" y="1125788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exam-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ckad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Jobs, Pods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5" y="1463224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58836" y="2535201"/>
            <a:ext cx="11575997" cy="4029691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There’s a Job defined in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q12-sleep-job.yml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Convert the Job so that so that Kubernetes is responsible for scheduling it every minute.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Configure it so that new instances will not start if the previous is still running. Deploy the app.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648F6-ACE2-DF8D-7BC4-7628DE3AF1FD}"/>
              </a:ext>
            </a:extLst>
          </p:cNvPr>
          <p:cNvSpPr/>
          <p:nvPr/>
        </p:nvSpPr>
        <p:spPr>
          <a:xfrm>
            <a:off x="446242" y="192960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317AA-3FF8-A948-7A73-ED8D52B51366}"/>
              </a:ext>
            </a:extLst>
          </p:cNvPr>
          <p:cNvCxnSpPr>
            <a:cxnSpLocks/>
          </p:cNvCxnSpPr>
          <p:nvPr/>
        </p:nvCxnSpPr>
        <p:spPr>
          <a:xfrm>
            <a:off x="396320" y="703609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4251B4-AA38-F6B0-8FC3-1BB8C8514DFB}"/>
              </a:ext>
            </a:extLst>
          </p:cNvPr>
          <p:cNvSpPr txBox="1"/>
          <p:nvPr/>
        </p:nvSpPr>
        <p:spPr>
          <a:xfrm>
            <a:off x="1033264" y="406743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B3BC07-B9DC-2460-EBA3-B11195B4875D}"/>
              </a:ext>
            </a:extLst>
          </p:cNvPr>
          <p:cNvSpPr/>
          <p:nvPr/>
        </p:nvSpPr>
        <p:spPr>
          <a:xfrm>
            <a:off x="6353322" y="192960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B5EFFD-3D4F-40C3-5B30-65B00112BFFC}"/>
              </a:ext>
            </a:extLst>
          </p:cNvPr>
          <p:cNvCxnSpPr>
            <a:cxnSpLocks/>
          </p:cNvCxnSpPr>
          <p:nvPr/>
        </p:nvCxnSpPr>
        <p:spPr>
          <a:xfrm flipH="1">
            <a:off x="7182522" y="703609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E9EE33-E491-8D7D-D006-F91F7422B62E}"/>
              </a:ext>
            </a:extLst>
          </p:cNvPr>
          <p:cNvSpPr txBox="1"/>
          <p:nvPr/>
        </p:nvSpPr>
        <p:spPr>
          <a:xfrm>
            <a:off x="6572044" y="406743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C9B10C-ECBA-AFAF-90E4-597529A3FD11}"/>
              </a:ext>
            </a:extLst>
          </p:cNvPr>
          <p:cNvSpPr txBox="1"/>
          <p:nvPr/>
        </p:nvSpPr>
        <p:spPr>
          <a:xfrm>
            <a:off x="3700436" y="406743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0A2021-CF0B-D87D-91D8-7B7DABAE58E4}"/>
              </a:ext>
            </a:extLst>
          </p:cNvPr>
          <p:cNvSpPr/>
          <p:nvPr/>
        </p:nvSpPr>
        <p:spPr>
          <a:xfrm>
            <a:off x="2867881" y="192960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11F0958-A3FD-1188-90ED-ACCE3264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385577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EB9959-9FEF-5802-9E9C-7CBC57E4D640}"/>
              </a:ext>
            </a:extLst>
          </p:cNvPr>
          <p:cNvSpPr txBox="1"/>
          <p:nvPr/>
        </p:nvSpPr>
        <p:spPr>
          <a:xfrm>
            <a:off x="8059181" y="385577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B5F20A-11B0-34C4-C9FD-8315E1D58343}"/>
              </a:ext>
            </a:extLst>
          </p:cNvPr>
          <p:cNvSpPr/>
          <p:nvPr/>
        </p:nvSpPr>
        <p:spPr>
          <a:xfrm>
            <a:off x="10774208" y="117818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5162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59268" y="1033421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74599" y="969253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exam-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ckad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Services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4" y="1306689"/>
            <a:ext cx="564445" cy="536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86D2A2-CD70-A2D5-609C-C6AB1125E33D}"/>
              </a:ext>
            </a:extLst>
          </p:cNvPr>
          <p:cNvSpPr txBox="1"/>
          <p:nvPr/>
        </p:nvSpPr>
        <p:spPr>
          <a:xfrm>
            <a:off x="427126" y="2197234"/>
            <a:ext cx="11636286" cy="2148638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There’s and app defined in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q13-app.yml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1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1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Update the Pod spec to include the following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svc-check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container and ensure it runs  before the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app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container and prevents the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app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container from starting until this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svc-check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container completes.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EA974D-DD93-80C7-79FA-D3F6C0344A0D}"/>
              </a:ext>
            </a:extLst>
          </p:cNvPr>
          <p:cNvSpPr/>
          <p:nvPr/>
        </p:nvSpPr>
        <p:spPr>
          <a:xfrm>
            <a:off x="427126" y="4471285"/>
            <a:ext cx="10206505" cy="146234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- name: svc-check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  image: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busybox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  command: ['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sh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', '-c', 'until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nslookup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ckad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-svc; do echo waiting for Service; sleep 1; done; echo Service found!']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0DE46F-7C96-7FD5-DDD7-6D1CBD9F7488}"/>
              </a:ext>
            </a:extLst>
          </p:cNvPr>
          <p:cNvSpPr/>
          <p:nvPr/>
        </p:nvSpPr>
        <p:spPr>
          <a:xfrm>
            <a:off x="446242" y="14745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207930-DC4E-685E-8461-0E10FCAFEE95}"/>
              </a:ext>
            </a:extLst>
          </p:cNvPr>
          <p:cNvCxnSpPr>
            <a:cxnSpLocks/>
          </p:cNvCxnSpPr>
          <p:nvPr/>
        </p:nvCxnSpPr>
        <p:spPr>
          <a:xfrm>
            <a:off x="553487" y="55808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D2D364-91EE-67AF-9099-D64A2032E7D6}"/>
              </a:ext>
            </a:extLst>
          </p:cNvPr>
          <p:cNvSpPr txBox="1"/>
          <p:nvPr/>
        </p:nvSpPr>
        <p:spPr>
          <a:xfrm>
            <a:off x="1033264" y="36123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9AB63-D012-D53B-3294-7386908CC329}"/>
              </a:ext>
            </a:extLst>
          </p:cNvPr>
          <p:cNvSpPr/>
          <p:nvPr/>
        </p:nvSpPr>
        <p:spPr>
          <a:xfrm>
            <a:off x="6353322" y="14745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8ACD2D-F808-5094-0F8D-C6F20489B3F2}"/>
              </a:ext>
            </a:extLst>
          </p:cNvPr>
          <p:cNvCxnSpPr>
            <a:cxnSpLocks/>
          </p:cNvCxnSpPr>
          <p:nvPr/>
        </p:nvCxnSpPr>
        <p:spPr>
          <a:xfrm flipH="1">
            <a:off x="7339689" y="55808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97E400-A840-D8D4-B753-8E0136A23CD6}"/>
              </a:ext>
            </a:extLst>
          </p:cNvPr>
          <p:cNvSpPr txBox="1"/>
          <p:nvPr/>
        </p:nvSpPr>
        <p:spPr>
          <a:xfrm>
            <a:off x="6572044" y="36123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9C593B-5031-1ADD-A2F4-9B37B4C5B596}"/>
              </a:ext>
            </a:extLst>
          </p:cNvPr>
          <p:cNvSpPr txBox="1"/>
          <p:nvPr/>
        </p:nvSpPr>
        <p:spPr>
          <a:xfrm>
            <a:off x="3700436" y="361235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AB2488-DBB4-F092-FA6D-99D84C5C79BB}"/>
              </a:ext>
            </a:extLst>
          </p:cNvPr>
          <p:cNvSpPr/>
          <p:nvPr/>
        </p:nvSpPr>
        <p:spPr>
          <a:xfrm>
            <a:off x="2867881" y="147452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BA7F72-F06C-2744-DC0C-17820BC55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340069"/>
            <a:ext cx="555591" cy="4360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2330E6-971A-A680-787C-335031259E9E}"/>
              </a:ext>
            </a:extLst>
          </p:cNvPr>
          <p:cNvSpPr txBox="1"/>
          <p:nvPr/>
        </p:nvSpPr>
        <p:spPr>
          <a:xfrm>
            <a:off x="8059181" y="340069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235C36-9956-1F6E-8976-F4AB165E0E0A}"/>
              </a:ext>
            </a:extLst>
          </p:cNvPr>
          <p:cNvSpPr/>
          <p:nvPr/>
        </p:nvSpPr>
        <p:spPr>
          <a:xfrm>
            <a:off x="10774208" y="72310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05F989-50AD-DD34-4F93-6C773D8A9194}"/>
              </a:ext>
            </a:extLst>
          </p:cNvPr>
          <p:cNvSpPr txBox="1"/>
          <p:nvPr/>
        </p:nvSpPr>
        <p:spPr>
          <a:xfrm>
            <a:off x="422360" y="6207273"/>
            <a:ext cx="11636286" cy="432372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Deploy the Pod and check it does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NOT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enter the running phase</a:t>
            </a:r>
          </a:p>
        </p:txBody>
      </p:sp>
    </p:spTree>
    <p:extLst>
      <p:ext uri="{BB962C8B-B14F-4D97-AF65-F5344CB8AC3E}">
        <p14:creationId xmlns:p14="http://schemas.microsoft.com/office/powerpoint/2010/main" val="11677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luralsight default theme">
  <a:themeElements>
    <a:clrScheme name="Custom 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31979</TotalTime>
  <Words>2433</Words>
  <Application>Microsoft Macintosh PowerPoint</Application>
  <PresentationFormat>Widescreen</PresentationFormat>
  <Paragraphs>462</Paragraphs>
  <Slides>29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Courier New</vt:lpstr>
      <vt:lpstr>Gotham Book</vt:lpstr>
      <vt:lpstr>Gotham Light</vt:lpstr>
      <vt:lpstr>Gotham Medium</vt:lpstr>
      <vt:lpstr>Lucida Grande</vt:lpstr>
      <vt:lpstr>Menlo</vt:lpstr>
      <vt:lpstr>Montserrat</vt:lpstr>
      <vt:lpstr>Myriad Pro</vt:lpstr>
      <vt:lpstr>Myriad Pro Light</vt:lpstr>
      <vt:lpstr>PS TT Commons</vt:lpstr>
      <vt:lpstr>Raleway Light</vt:lpstr>
      <vt:lpstr>Raleway Medium</vt:lpstr>
      <vt:lpstr>Roboto Mono</vt:lpstr>
      <vt:lpstr>SFMono-Regular</vt:lpstr>
      <vt:lpstr>Ubuntu</vt:lpstr>
      <vt:lpstr>Wingdings</vt:lpstr>
      <vt:lpstr>Wingdings 3</vt:lpstr>
      <vt:lpstr>Office Theme</vt:lpstr>
      <vt:lpstr>1_Pluralsight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ash@kubetrainer.com</dc:creator>
  <cp:lastModifiedBy>Nigel Poulton</cp:lastModifiedBy>
  <cp:revision>195</cp:revision>
  <dcterms:created xsi:type="dcterms:W3CDTF">2021-05-26T10:15:34Z</dcterms:created>
  <dcterms:modified xsi:type="dcterms:W3CDTF">2022-10-18T14:59:08Z</dcterms:modified>
</cp:coreProperties>
</file>